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8" r:id="rId5"/>
    <p:sldMasterId id="2147483683" r:id="rId6"/>
    <p:sldMasterId id="2147483692" r:id="rId7"/>
    <p:sldMasterId id="2147483699" r:id="rId8"/>
    <p:sldMasterId id="2147483708" r:id="rId9"/>
  </p:sldMasterIdLst>
  <p:notesMasterIdLst>
    <p:notesMasterId r:id="rId61"/>
  </p:notesMasterIdLst>
  <p:sldIdLst>
    <p:sldId id="256" r:id="rId10"/>
    <p:sldId id="306" r:id="rId11"/>
    <p:sldId id="320" r:id="rId12"/>
    <p:sldId id="321" r:id="rId13"/>
    <p:sldId id="322" r:id="rId14"/>
    <p:sldId id="373" r:id="rId15"/>
    <p:sldId id="323" r:id="rId16"/>
    <p:sldId id="381" r:id="rId17"/>
    <p:sldId id="325" r:id="rId18"/>
    <p:sldId id="319" r:id="rId19"/>
    <p:sldId id="258" r:id="rId20"/>
    <p:sldId id="274" r:id="rId21"/>
    <p:sldId id="300" r:id="rId22"/>
    <p:sldId id="327" r:id="rId23"/>
    <p:sldId id="260" r:id="rId24"/>
    <p:sldId id="261" r:id="rId25"/>
    <p:sldId id="263" r:id="rId26"/>
    <p:sldId id="264" r:id="rId27"/>
    <p:sldId id="366" r:id="rId28"/>
    <p:sldId id="271" r:id="rId29"/>
    <p:sldId id="355" r:id="rId30"/>
    <p:sldId id="376" r:id="rId31"/>
    <p:sldId id="301" r:id="rId32"/>
    <p:sldId id="329" r:id="rId33"/>
    <p:sldId id="279" r:id="rId34"/>
    <p:sldId id="280" r:id="rId35"/>
    <p:sldId id="330" r:id="rId36"/>
    <p:sldId id="378" r:id="rId37"/>
    <p:sldId id="382" r:id="rId38"/>
    <p:sldId id="379" r:id="rId39"/>
    <p:sldId id="380" r:id="rId40"/>
    <p:sldId id="369" r:id="rId41"/>
    <p:sldId id="287" r:id="rId42"/>
    <p:sldId id="288" r:id="rId43"/>
    <p:sldId id="289" r:id="rId44"/>
    <p:sldId id="303" r:id="rId45"/>
    <p:sldId id="295" r:id="rId46"/>
    <p:sldId id="292" r:id="rId47"/>
    <p:sldId id="357" r:id="rId48"/>
    <p:sldId id="383" r:id="rId49"/>
    <p:sldId id="328" r:id="rId50"/>
    <p:sldId id="358" r:id="rId51"/>
    <p:sldId id="338" r:id="rId52"/>
    <p:sldId id="374" r:id="rId53"/>
    <p:sldId id="375" r:id="rId54"/>
    <p:sldId id="339" r:id="rId55"/>
    <p:sldId id="343" r:id="rId56"/>
    <p:sldId id="345" r:id="rId57"/>
    <p:sldId id="340" r:id="rId58"/>
    <p:sldId id="346" r:id="rId59"/>
    <p:sldId id="341"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894C40-DB3B-8CBA-F238-07F7FFA1DCF4}" name="Bryony Clark" initials="BC" userId="S::bryony@nationalnumeracy.org.uk::9a0d9efc-5e53-44f4-94d3-0edbe638462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304A"/>
    <a:srgbClr val="F39200"/>
    <a:srgbClr val="FFFEF6"/>
    <a:srgbClr val="E3EEEF"/>
    <a:srgbClr val="3AB4AD"/>
    <a:srgbClr val="FDFFEF"/>
    <a:srgbClr val="0AB9EE"/>
    <a:srgbClr val="FFFFF3"/>
    <a:srgbClr val="A3E1DE"/>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05B075-3F64-4F83-8DF0-3A60D0AC4C3C}" v="2" dt="2025-10-24T14:12:01.8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150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microsoft.com/office/2015/10/relationships/revisionInfo" Target="revisionInfo.xml"/><Relationship Id="rId5" Type="http://schemas.openxmlformats.org/officeDocument/2006/relationships/slideMaster" Target="slideMasters/slideMaster2.xml"/><Relationship Id="rId61" Type="http://schemas.openxmlformats.org/officeDocument/2006/relationships/notesMaster" Target="notesMasters/notesMaster1.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microsoft.com/office/2018/10/relationships/authors" Target="authors.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2003</c:v>
                </c:pt>
              </c:strCache>
            </c:strRef>
          </c:tx>
          <c:spPr>
            <a:solidFill>
              <a:srgbClr val="F39200"/>
            </a:solidFill>
            <a:ln>
              <a:noFill/>
            </a:ln>
            <a:effectLst/>
          </c:spPr>
          <c:invertIfNegative val="0"/>
          <c:cat>
            <c:strRef>
              <c:f>Sheet1!$A$2:$A$3</c:f>
              <c:strCache>
                <c:ptCount val="2"/>
                <c:pt idx="0">
                  <c:v>Literacy</c:v>
                </c:pt>
                <c:pt idx="1">
                  <c:v>Numeracy</c:v>
                </c:pt>
              </c:strCache>
            </c:strRef>
          </c:cat>
          <c:val>
            <c:numRef>
              <c:f>Sheet1!$B$2:$B$3</c:f>
              <c:numCache>
                <c:formatCode>General</c:formatCode>
                <c:ptCount val="2"/>
                <c:pt idx="0">
                  <c:v>44</c:v>
                </c:pt>
                <c:pt idx="1">
                  <c:v>26</c:v>
                </c:pt>
              </c:numCache>
            </c:numRef>
          </c:val>
          <c:extLst>
            <c:ext xmlns:c16="http://schemas.microsoft.com/office/drawing/2014/chart" uri="{C3380CC4-5D6E-409C-BE32-E72D297353CC}">
              <c16:uniqueId val="{00000000-5EF5-4924-A039-233CABFC278C}"/>
            </c:ext>
          </c:extLst>
        </c:ser>
        <c:ser>
          <c:idx val="1"/>
          <c:order val="1"/>
          <c:tx>
            <c:strRef>
              <c:f>Sheet1!$C$1</c:f>
              <c:strCache>
                <c:ptCount val="1"/>
                <c:pt idx="0">
                  <c:v>2011</c:v>
                </c:pt>
              </c:strCache>
            </c:strRef>
          </c:tx>
          <c:spPr>
            <a:solidFill>
              <a:srgbClr val="3AB4AD"/>
            </a:solidFill>
            <a:ln>
              <a:noFill/>
            </a:ln>
            <a:effectLst/>
          </c:spPr>
          <c:invertIfNegative val="0"/>
          <c:cat>
            <c:strRef>
              <c:f>Sheet1!$A$2:$A$3</c:f>
              <c:strCache>
                <c:ptCount val="2"/>
                <c:pt idx="0">
                  <c:v>Literacy</c:v>
                </c:pt>
                <c:pt idx="1">
                  <c:v>Numeracy</c:v>
                </c:pt>
              </c:strCache>
            </c:strRef>
          </c:cat>
          <c:val>
            <c:numRef>
              <c:f>Sheet1!$C$2:$C$3</c:f>
              <c:numCache>
                <c:formatCode>General</c:formatCode>
                <c:ptCount val="2"/>
                <c:pt idx="0">
                  <c:v>57</c:v>
                </c:pt>
                <c:pt idx="1">
                  <c:v>22</c:v>
                </c:pt>
              </c:numCache>
            </c:numRef>
          </c:val>
          <c:extLst>
            <c:ext xmlns:c16="http://schemas.microsoft.com/office/drawing/2014/chart" uri="{C3380CC4-5D6E-409C-BE32-E72D297353CC}">
              <c16:uniqueId val="{00000001-5EF5-4924-A039-233CABFC278C}"/>
            </c:ext>
          </c:extLst>
        </c:ser>
        <c:dLbls>
          <c:showLegendKey val="0"/>
          <c:showVal val="0"/>
          <c:showCatName val="0"/>
          <c:showSerName val="0"/>
          <c:showPercent val="0"/>
          <c:showBubbleSize val="0"/>
        </c:dLbls>
        <c:gapWidth val="219"/>
        <c:overlap val="-27"/>
        <c:axId val="198322512"/>
        <c:axId val="1828531871"/>
      </c:barChart>
      <c:catAx>
        <c:axId val="198322512"/>
        <c:scaling>
          <c:orientation val="minMax"/>
        </c:scaling>
        <c:delete val="0"/>
        <c:axPos val="b"/>
        <c:numFmt formatCode="General" sourceLinked="1"/>
        <c:majorTickMark val="none"/>
        <c:minorTickMark val="none"/>
        <c:tickLblPos val="nextTo"/>
        <c:spPr>
          <a:noFill/>
          <a:ln w="9525" cap="flat" cmpd="sng" algn="ctr">
            <a:solidFill>
              <a:schemeClr val="accent3"/>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828531871"/>
        <c:crosses val="autoZero"/>
        <c:auto val="1"/>
        <c:lblAlgn val="ctr"/>
        <c:lblOffset val="100"/>
        <c:noMultiLvlLbl val="0"/>
      </c:catAx>
      <c:valAx>
        <c:axId val="1828531871"/>
        <c:scaling>
          <c:orientation val="minMax"/>
        </c:scaling>
        <c:delete val="0"/>
        <c:axPos val="l"/>
        <c:majorGridlines>
          <c:spPr>
            <a:ln w="9525" cap="flat" cmpd="sng" algn="ctr">
              <a:solidFill>
                <a:schemeClr val="accent3"/>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98322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D1CF13-39C2-497C-87BE-65A4CC1B4325}" type="datetimeFigureOut">
              <a:rPr lang="en-GB" smtClean="0"/>
              <a:t>24/10/2025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211784-5840-4E1B-8226-1D54F4C7183C}" type="slidenum">
              <a:rPr lang="en-GB" smtClean="0"/>
              <a:t>‹#›</a:t>
            </a:fld>
            <a:endParaRPr lang="en-GB"/>
          </a:p>
        </p:txBody>
      </p:sp>
    </p:spTree>
    <p:extLst>
      <p:ext uri="{BB962C8B-B14F-4D97-AF65-F5344CB8AC3E}">
        <p14:creationId xmlns:p14="http://schemas.microsoft.com/office/powerpoint/2010/main" val="3671911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6211784-5840-4E1B-8226-1D54F4C7183C}" type="slidenum">
              <a:rPr lang="en-GB" smtClean="0"/>
              <a:t>31</a:t>
            </a:fld>
            <a:endParaRPr lang="en-GB"/>
          </a:p>
        </p:txBody>
      </p:sp>
    </p:spTree>
    <p:extLst>
      <p:ext uri="{BB962C8B-B14F-4D97-AF65-F5344CB8AC3E}">
        <p14:creationId xmlns:p14="http://schemas.microsoft.com/office/powerpoint/2010/main" val="22101291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290501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05744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486911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81647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778522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132337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txBody>
          <a:bodyPr/>
          <a:lstStyle/>
          <a:p>
            <a:endParaRPr lang="en-GB"/>
          </a:p>
        </p:txBody>
      </p:sp>
    </p:spTree>
    <p:extLst>
      <p:ext uri="{BB962C8B-B14F-4D97-AF65-F5344CB8AC3E}">
        <p14:creationId xmlns:p14="http://schemas.microsoft.com/office/powerpoint/2010/main" val="20952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513360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666028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877923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720488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770205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28207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24572148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134119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3717323-C6B7-4B91-9534-E82A73970E03}"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7A9011-74A5-4AEE-AE75-5F41A0F46C21}" type="slidenum">
              <a:rPr lang="en-GB" smtClean="0"/>
              <a:t>‹#›</a:t>
            </a:fld>
            <a:endParaRPr lang="en-GB"/>
          </a:p>
        </p:txBody>
      </p:sp>
    </p:spTree>
    <p:extLst>
      <p:ext uri="{BB962C8B-B14F-4D97-AF65-F5344CB8AC3E}">
        <p14:creationId xmlns:p14="http://schemas.microsoft.com/office/powerpoint/2010/main" val="11957544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txBody>
          <a:bodyPr/>
          <a:lstStyle/>
          <a:p>
            <a:endParaRPr lang="en-GB"/>
          </a:p>
        </p:txBody>
      </p:sp>
    </p:spTree>
    <p:extLst>
      <p:ext uri="{BB962C8B-B14F-4D97-AF65-F5344CB8AC3E}">
        <p14:creationId xmlns:p14="http://schemas.microsoft.com/office/powerpoint/2010/main" val="38886420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0900600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4018904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17227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3249468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976920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0428802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898902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2622784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42415905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09923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3025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AD6C6F-312D-49C8-B863-987A48E8D791}"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74118-E8B2-43C0-B74A-E8402E5D3F18}" type="slidenum">
              <a:rPr lang="en-GB" smtClean="0"/>
              <a:t>‹#›</a:t>
            </a:fld>
            <a:endParaRPr lang="en-GB"/>
          </a:p>
        </p:txBody>
      </p:sp>
    </p:spTree>
    <p:extLst>
      <p:ext uri="{BB962C8B-B14F-4D97-AF65-F5344CB8AC3E}">
        <p14:creationId xmlns:p14="http://schemas.microsoft.com/office/powerpoint/2010/main" val="1303446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5736D83-1A94-8FAA-2222-499E17B7081E}"/>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sp>
        <p:nvSpPr>
          <p:cNvPr id="8" name="Rectangle 7">
            <a:extLst>
              <a:ext uri="{FF2B5EF4-FFF2-40B4-BE49-F238E27FC236}">
                <a16:creationId xmlns:a16="http://schemas.microsoft.com/office/drawing/2014/main" id="{3A842AF9-D102-42DB-F583-6B1BBC7E5D38}"/>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EA2B2C67-A374-B888-C186-E2E4E8897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24436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C0AC9018-4835-A2B6-8E88-30138233CFAD}"/>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9C5601B-1959-95C5-EF0F-1B3E04057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719671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3469C92E-98D4-390F-5905-5693C9602C2B}"/>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6069ECAB-91B3-AAAD-9255-F61096B5DC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30945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5D66812D-C67D-56DA-D696-8EE31207050F}"/>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AB22AAE-3B88-8B65-DA76-034C3FD60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4987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3.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815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72742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39473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711" r:id="rId9"/>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828284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710" r:id="rId6"/>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5479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043884"/>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7">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6.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svg"/><Relationship Id="rId18" Type="http://schemas.openxmlformats.org/officeDocument/2006/relationships/image" Target="../media/image20.png"/><Relationship Id="rId3" Type="http://schemas.openxmlformats.org/officeDocument/2006/relationships/image" Target="../media/image39.jpeg"/><Relationship Id="rId7" Type="http://schemas.openxmlformats.org/officeDocument/2006/relationships/image" Target="../media/image24.svg"/><Relationship Id="rId12" Type="http://schemas.openxmlformats.org/officeDocument/2006/relationships/image" Target="../media/image14.png"/><Relationship Id="rId17" Type="http://schemas.openxmlformats.org/officeDocument/2006/relationships/image" Target="../media/image19.svg"/><Relationship Id="rId2" Type="http://schemas.openxmlformats.org/officeDocument/2006/relationships/slideLayout" Target="../slideLayouts/slideLayout14.xml"/><Relationship Id="rId16" Type="http://schemas.openxmlformats.org/officeDocument/2006/relationships/image" Target="../media/image18.png"/><Relationship Id="rId1" Type="http://schemas.openxmlformats.org/officeDocument/2006/relationships/video" Target="https://www.youtube.com/embed/pKdA0LCNg2s?feature=oembed" TargetMode="External"/><Relationship Id="rId6" Type="http://schemas.openxmlformats.org/officeDocument/2006/relationships/image" Target="../media/image23.png"/><Relationship Id="rId11" Type="http://schemas.openxmlformats.org/officeDocument/2006/relationships/image" Target="../media/image13.svg"/><Relationship Id="rId5" Type="http://schemas.openxmlformats.org/officeDocument/2006/relationships/image" Target="../media/image7.svg"/><Relationship Id="rId15" Type="http://schemas.openxmlformats.org/officeDocument/2006/relationships/image" Target="../media/image17.svg"/><Relationship Id="rId10" Type="http://schemas.openxmlformats.org/officeDocument/2006/relationships/image" Target="../media/image12.png"/><Relationship Id="rId19" Type="http://schemas.openxmlformats.org/officeDocument/2006/relationships/image" Target="../media/image21.svg"/><Relationship Id="rId4" Type="http://schemas.openxmlformats.org/officeDocument/2006/relationships/image" Target="../media/image6.png"/><Relationship Id="rId9" Type="http://schemas.openxmlformats.org/officeDocument/2006/relationships/image" Target="../media/image11.svg"/><Relationship Id="rId14" Type="http://schemas.openxmlformats.org/officeDocument/2006/relationships/image" Target="../media/image16.png"/></Relationships>
</file>

<file path=ppt/slides/_rels/slide16.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17" Type="http://schemas.openxmlformats.org/officeDocument/2006/relationships/image" Target="../media/image20.png"/><Relationship Id="rId2" Type="http://schemas.openxmlformats.org/officeDocument/2006/relationships/image" Target="../media/image40.png"/><Relationship Id="rId16" Type="http://schemas.openxmlformats.org/officeDocument/2006/relationships/image" Target="../media/image19.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14.png"/><Relationship Id="rId5" Type="http://schemas.openxmlformats.org/officeDocument/2006/relationships/image" Target="../media/image23.png"/><Relationship Id="rId15" Type="http://schemas.openxmlformats.org/officeDocument/2006/relationships/image" Target="../media/image1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30.svg"/><Relationship Id="rId18" Type="http://schemas.openxmlformats.org/officeDocument/2006/relationships/image" Target="../media/image20.png"/><Relationship Id="rId3" Type="http://schemas.openxmlformats.org/officeDocument/2006/relationships/image" Target="../media/image42.pn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19.svg"/><Relationship Id="rId2" Type="http://schemas.openxmlformats.org/officeDocument/2006/relationships/image" Target="../media/image41.png"/><Relationship Id="rId16"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image" Target="../media/image23.png"/><Relationship Id="rId11" Type="http://schemas.openxmlformats.org/officeDocument/2006/relationships/image" Target="../media/image13.svg"/><Relationship Id="rId5" Type="http://schemas.openxmlformats.org/officeDocument/2006/relationships/image" Target="../media/image7.svg"/><Relationship Id="rId15" Type="http://schemas.openxmlformats.org/officeDocument/2006/relationships/image" Target="../media/image17.svg"/><Relationship Id="rId10" Type="http://schemas.openxmlformats.org/officeDocument/2006/relationships/image" Target="../media/image12.png"/><Relationship Id="rId19" Type="http://schemas.openxmlformats.org/officeDocument/2006/relationships/image" Target="../media/image21.svg"/><Relationship Id="rId4" Type="http://schemas.openxmlformats.org/officeDocument/2006/relationships/image" Target="../media/image6.png"/><Relationship Id="rId9" Type="http://schemas.openxmlformats.org/officeDocument/2006/relationships/image" Target="../media/image11.svg"/><Relationship Id="rId14" Type="http://schemas.openxmlformats.org/officeDocument/2006/relationships/image" Target="../media/image16.png"/></Relationships>
</file>

<file path=ppt/slides/_rels/slide18.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30.svg"/><Relationship Id="rId17" Type="http://schemas.openxmlformats.org/officeDocument/2006/relationships/image" Target="../media/image20.png"/><Relationship Id="rId2" Type="http://schemas.openxmlformats.org/officeDocument/2006/relationships/chart" Target="../charts/chart1.xml"/><Relationship Id="rId16" Type="http://schemas.openxmlformats.org/officeDocument/2006/relationships/image" Target="../media/image19.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19.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19.svg"/><Relationship Id="rId3" Type="http://schemas.openxmlformats.org/officeDocument/2006/relationships/image" Target="../media/image44.png"/><Relationship Id="rId7" Type="http://schemas.openxmlformats.org/officeDocument/2006/relationships/image" Target="../media/image23.png"/><Relationship Id="rId12" Type="http://schemas.openxmlformats.org/officeDocument/2006/relationships/image" Target="../media/image13.svg"/><Relationship Id="rId17" Type="http://schemas.openxmlformats.org/officeDocument/2006/relationships/image" Target="../media/image18.png"/><Relationship Id="rId2" Type="http://schemas.openxmlformats.org/officeDocument/2006/relationships/image" Target="../media/image43.png"/><Relationship Id="rId16" Type="http://schemas.openxmlformats.org/officeDocument/2006/relationships/image" Target="../media/image17.svg"/><Relationship Id="rId20" Type="http://schemas.openxmlformats.org/officeDocument/2006/relationships/image" Target="../media/image21.svg"/><Relationship Id="rId1" Type="http://schemas.openxmlformats.org/officeDocument/2006/relationships/slideLayout" Target="../slideLayouts/slideLayout14.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svg"/><Relationship Id="rId19" Type="http://schemas.openxmlformats.org/officeDocument/2006/relationships/image" Target="../media/image20.png"/><Relationship Id="rId4" Type="http://schemas.openxmlformats.org/officeDocument/2006/relationships/image" Target="../media/image45.jpeg"/><Relationship Id="rId9" Type="http://schemas.openxmlformats.org/officeDocument/2006/relationships/image" Target="../media/image10.png"/><Relationship Id="rId14" Type="http://schemas.openxmlformats.org/officeDocument/2006/relationships/image" Target="../media/image30.sv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30.svg"/><Relationship Id="rId17" Type="http://schemas.openxmlformats.org/officeDocument/2006/relationships/image" Target="../media/image20.png"/><Relationship Id="rId2" Type="http://schemas.openxmlformats.org/officeDocument/2006/relationships/image" Target="../media/image46.jpeg"/><Relationship Id="rId16" Type="http://schemas.openxmlformats.org/officeDocument/2006/relationships/image" Target="../media/image19.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21.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30.svg"/><Relationship Id="rId17" Type="http://schemas.openxmlformats.org/officeDocument/2006/relationships/image" Target="../media/image20.png"/><Relationship Id="rId2" Type="http://schemas.openxmlformats.org/officeDocument/2006/relationships/hyperlink" Target="https://www.nationalnumeracy.org.uk/sites/default/files/2023-07/Research%20Briefing%20Number%20Confidence%20-%20The%20Gender%20Divide.pdf" TargetMode="External"/><Relationship Id="rId16" Type="http://schemas.openxmlformats.org/officeDocument/2006/relationships/image" Target="../media/image19.svg"/><Relationship Id="rId1" Type="http://schemas.openxmlformats.org/officeDocument/2006/relationships/slideLayout" Target="../slideLayouts/slideLayout1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2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svg"/><Relationship Id="rId18" Type="http://schemas.openxmlformats.org/officeDocument/2006/relationships/image" Target="../media/image16.png"/><Relationship Id="rId3" Type="http://schemas.openxmlformats.org/officeDocument/2006/relationships/image" Target="../media/image48.png"/><Relationship Id="rId21" Type="http://schemas.openxmlformats.org/officeDocument/2006/relationships/image" Target="../media/image19.svg"/><Relationship Id="rId7" Type="http://schemas.openxmlformats.org/officeDocument/2006/relationships/image" Target="../media/image52.png"/><Relationship Id="rId12" Type="http://schemas.openxmlformats.org/officeDocument/2006/relationships/image" Target="../media/image10.png"/><Relationship Id="rId17" Type="http://schemas.openxmlformats.org/officeDocument/2006/relationships/image" Target="../media/image30.svg"/><Relationship Id="rId2" Type="http://schemas.openxmlformats.org/officeDocument/2006/relationships/image" Target="../media/image47.jpeg"/><Relationship Id="rId16" Type="http://schemas.openxmlformats.org/officeDocument/2006/relationships/image" Target="../media/image29.png"/><Relationship Id="rId20" Type="http://schemas.openxmlformats.org/officeDocument/2006/relationships/image" Target="../media/image18.png"/><Relationship Id="rId1" Type="http://schemas.openxmlformats.org/officeDocument/2006/relationships/slideLayout" Target="../slideLayouts/slideLayout15.xml"/><Relationship Id="rId6" Type="http://schemas.openxmlformats.org/officeDocument/2006/relationships/image" Target="../media/image51.png"/><Relationship Id="rId11" Type="http://schemas.openxmlformats.org/officeDocument/2006/relationships/image" Target="../media/image24.svg"/><Relationship Id="rId5" Type="http://schemas.openxmlformats.org/officeDocument/2006/relationships/image" Target="../media/image50.jpeg"/><Relationship Id="rId15" Type="http://schemas.openxmlformats.org/officeDocument/2006/relationships/image" Target="../media/image13.svg"/><Relationship Id="rId23" Type="http://schemas.openxmlformats.org/officeDocument/2006/relationships/image" Target="../media/image21.svg"/><Relationship Id="rId10" Type="http://schemas.openxmlformats.org/officeDocument/2006/relationships/image" Target="../media/image23.png"/><Relationship Id="rId19" Type="http://schemas.openxmlformats.org/officeDocument/2006/relationships/image" Target="../media/image17.svg"/><Relationship Id="rId4" Type="http://schemas.openxmlformats.org/officeDocument/2006/relationships/image" Target="../media/image49.jpeg"/><Relationship Id="rId9" Type="http://schemas.openxmlformats.org/officeDocument/2006/relationships/image" Target="../media/image7.svg"/><Relationship Id="rId14" Type="http://schemas.openxmlformats.org/officeDocument/2006/relationships/image" Target="../media/image12.png"/><Relationship Id="rId22" Type="http://schemas.openxmlformats.org/officeDocument/2006/relationships/image" Target="../media/image20.png"/></Relationships>
</file>

<file path=ppt/slides/_rels/slide23.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30.svg"/><Relationship Id="rId17" Type="http://schemas.openxmlformats.org/officeDocument/2006/relationships/image" Target="../media/image20.png"/><Relationship Id="rId2" Type="http://schemas.openxmlformats.org/officeDocument/2006/relationships/image" Target="../media/image53.jpeg"/><Relationship Id="rId16" Type="http://schemas.openxmlformats.org/officeDocument/2006/relationships/image" Target="../media/image19.svg"/><Relationship Id="rId1" Type="http://schemas.openxmlformats.org/officeDocument/2006/relationships/slideLayout" Target="../slideLayouts/slideLayout1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30.svg"/><Relationship Id="rId18" Type="http://schemas.openxmlformats.org/officeDocument/2006/relationships/image" Target="../media/image20.png"/><Relationship Id="rId3" Type="http://schemas.openxmlformats.org/officeDocument/2006/relationships/image" Target="../media/image55.sv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19.svg"/><Relationship Id="rId2" Type="http://schemas.openxmlformats.org/officeDocument/2006/relationships/image" Target="../media/image54.png"/><Relationship Id="rId16" Type="http://schemas.openxmlformats.org/officeDocument/2006/relationships/image" Target="../media/image18.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7.svg"/><Relationship Id="rId15" Type="http://schemas.openxmlformats.org/officeDocument/2006/relationships/image" Target="../media/image17.svg"/><Relationship Id="rId10" Type="http://schemas.openxmlformats.org/officeDocument/2006/relationships/image" Target="../media/image27.png"/><Relationship Id="rId19" Type="http://schemas.openxmlformats.org/officeDocument/2006/relationships/image" Target="../media/image21.svg"/><Relationship Id="rId4" Type="http://schemas.openxmlformats.org/officeDocument/2006/relationships/image" Target="../media/image6.png"/><Relationship Id="rId9" Type="http://schemas.openxmlformats.org/officeDocument/2006/relationships/image" Target="../media/image11.svg"/><Relationship Id="rId1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19.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18" Type="http://schemas.openxmlformats.org/officeDocument/2006/relationships/image" Target="../media/image56.pn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29.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18" Type="http://schemas.openxmlformats.org/officeDocument/2006/relationships/image" Target="../media/image57.jpeg"/><Relationship Id="rId3" Type="http://schemas.openxmlformats.org/officeDocument/2006/relationships/image" Target="../media/image7.svg"/><Relationship Id="rId21" Type="http://schemas.openxmlformats.org/officeDocument/2006/relationships/image" Target="../media/image60.pn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20" Type="http://schemas.openxmlformats.org/officeDocument/2006/relationships/image" Target="../media/image59.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24" Type="http://schemas.openxmlformats.org/officeDocument/2006/relationships/image" Target="../media/image63.png"/><Relationship Id="rId5" Type="http://schemas.openxmlformats.org/officeDocument/2006/relationships/image" Target="../media/image24.svg"/><Relationship Id="rId15" Type="http://schemas.openxmlformats.org/officeDocument/2006/relationships/image" Target="../media/image34.svg"/><Relationship Id="rId23" Type="http://schemas.openxmlformats.org/officeDocument/2006/relationships/image" Target="../media/image62.png"/><Relationship Id="rId10" Type="http://schemas.openxmlformats.org/officeDocument/2006/relationships/image" Target="../media/image29.png"/><Relationship Id="rId19" Type="http://schemas.openxmlformats.org/officeDocument/2006/relationships/image" Target="../media/image58.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 Id="rId22" Type="http://schemas.openxmlformats.org/officeDocument/2006/relationships/image" Target="../media/image61.png"/></Relationships>
</file>

<file path=ppt/slides/_rels/slide31.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20.png"/><Relationship Id="rId2" Type="http://schemas.openxmlformats.org/officeDocument/2006/relationships/notesSlide" Target="../notesSlides/notesSlide1.xml"/><Relationship Id="rId16" Type="http://schemas.openxmlformats.org/officeDocument/2006/relationships/image" Target="../media/image34.svg"/><Relationship Id="rId20" Type="http://schemas.openxmlformats.org/officeDocument/2006/relationships/image" Target="../media/image65.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64.pn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17.svg"/></Relationships>
</file>

<file path=ppt/slides/_rels/slide3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svg"/><Relationship Id="rId18" Type="http://schemas.openxmlformats.org/officeDocument/2006/relationships/image" Target="../media/image33.png"/><Relationship Id="rId3" Type="http://schemas.openxmlformats.org/officeDocument/2006/relationships/hyperlink" Target="https://www.nationalnumeracy.org.uk/news/how-being-able-help-his-kids-homework-made-jason-feel-seven-feet-tall" TargetMode="External"/><Relationship Id="rId21" Type="http://schemas.openxmlformats.org/officeDocument/2006/relationships/image" Target="../media/image21.svg"/><Relationship Id="rId7" Type="http://schemas.openxmlformats.org/officeDocument/2006/relationships/image" Target="../media/image7.svg"/><Relationship Id="rId12" Type="http://schemas.openxmlformats.org/officeDocument/2006/relationships/image" Target="../media/image27.png"/><Relationship Id="rId17" Type="http://schemas.openxmlformats.org/officeDocument/2006/relationships/image" Target="../media/image17.svg"/><Relationship Id="rId2" Type="http://schemas.openxmlformats.org/officeDocument/2006/relationships/image" Target="../media/image66.pn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6.png"/><Relationship Id="rId11" Type="http://schemas.openxmlformats.org/officeDocument/2006/relationships/image" Target="../media/image26.svg"/><Relationship Id="rId5" Type="http://schemas.openxmlformats.org/officeDocument/2006/relationships/hyperlink" Target="https://www.nationalnumeracy.org.uk/news/facing-maths-anxiety-teacher-gillians-story" TargetMode="External"/><Relationship Id="rId15" Type="http://schemas.openxmlformats.org/officeDocument/2006/relationships/image" Target="../media/image30.svg"/><Relationship Id="rId10" Type="http://schemas.openxmlformats.org/officeDocument/2006/relationships/image" Target="../media/image25.png"/><Relationship Id="rId19" Type="http://schemas.openxmlformats.org/officeDocument/2006/relationships/image" Target="../media/image34.svg"/><Relationship Id="rId4" Type="http://schemas.openxmlformats.org/officeDocument/2006/relationships/image" Target="../media/image67.png"/><Relationship Id="rId9" Type="http://schemas.openxmlformats.org/officeDocument/2006/relationships/image" Target="../media/image24.svg"/><Relationship Id="rId14" Type="http://schemas.openxmlformats.org/officeDocument/2006/relationships/image" Target="../media/image29.png"/></Relationships>
</file>

<file path=ppt/slides/_rels/slide3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34.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35.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20.png"/><Relationship Id="rId2" Type="http://schemas.openxmlformats.org/officeDocument/2006/relationships/image" Target="../media/image68.png"/><Relationship Id="rId16" Type="http://schemas.openxmlformats.org/officeDocument/2006/relationships/image" Target="../media/image34.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17.svg"/></Relationships>
</file>

<file path=ppt/slides/_rels/slide36.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20.png"/><Relationship Id="rId2" Type="http://schemas.openxmlformats.org/officeDocument/2006/relationships/image" Target="../media/image69.jpeg"/><Relationship Id="rId16" Type="http://schemas.openxmlformats.org/officeDocument/2006/relationships/image" Target="../media/image34.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17.svg"/></Relationships>
</file>

<file path=ppt/slides/_rels/slide37.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38.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34.svg"/><Relationship Id="rId3" Type="http://schemas.openxmlformats.org/officeDocument/2006/relationships/image" Target="../media/image70.png"/><Relationship Id="rId7" Type="http://schemas.openxmlformats.org/officeDocument/2006/relationships/image" Target="../media/image23.png"/><Relationship Id="rId12" Type="http://schemas.openxmlformats.org/officeDocument/2006/relationships/image" Target="../media/image28.svg"/><Relationship Id="rId17" Type="http://schemas.openxmlformats.org/officeDocument/2006/relationships/image" Target="../media/image33.png"/><Relationship Id="rId2" Type="http://schemas.openxmlformats.org/officeDocument/2006/relationships/hyperlink" Target="https://www.dyscalculianetwork.com/" TargetMode="External"/><Relationship Id="rId16" Type="http://schemas.openxmlformats.org/officeDocument/2006/relationships/image" Target="../media/image17.svg"/><Relationship Id="rId20" Type="http://schemas.openxmlformats.org/officeDocument/2006/relationships/image" Target="../media/image21.svg"/><Relationship Id="rId1" Type="http://schemas.openxmlformats.org/officeDocument/2006/relationships/slideLayout" Target="../slideLayouts/slideLayout14.xml"/><Relationship Id="rId6" Type="http://schemas.openxmlformats.org/officeDocument/2006/relationships/image" Target="../media/image7.svg"/><Relationship Id="rId11" Type="http://schemas.openxmlformats.org/officeDocument/2006/relationships/image" Target="../media/image27.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26.svg"/><Relationship Id="rId19" Type="http://schemas.openxmlformats.org/officeDocument/2006/relationships/image" Target="../media/image20.png"/><Relationship Id="rId4" Type="http://schemas.openxmlformats.org/officeDocument/2006/relationships/image" Target="../media/image71.png"/><Relationship Id="rId9" Type="http://schemas.openxmlformats.org/officeDocument/2006/relationships/image" Target="../media/image25.png"/><Relationship Id="rId14" Type="http://schemas.openxmlformats.org/officeDocument/2006/relationships/image" Target="../media/image30.svg"/></Relationships>
</file>

<file path=ppt/slides/_rels/slide3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40.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41.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36.svg"/><Relationship Id="rId2" Type="http://schemas.openxmlformats.org/officeDocument/2006/relationships/image" Target="../media/image6.png"/><Relationship Id="rId16" Type="http://schemas.openxmlformats.org/officeDocument/2006/relationships/image" Target="../media/image35.png"/><Relationship Id="rId1" Type="http://schemas.openxmlformats.org/officeDocument/2006/relationships/slideLayout" Target="../slideLayouts/slideLayout2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42.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6.png"/><Relationship Id="rId18" Type="http://schemas.openxmlformats.org/officeDocument/2006/relationships/image" Target="../media/image36.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2.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17.svg"/></Relationships>
</file>

<file path=ppt/slides/_rels/slide43.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6.png"/><Relationship Id="rId18" Type="http://schemas.openxmlformats.org/officeDocument/2006/relationships/image" Target="../media/image36.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3.pn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74.pn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17.svg"/></Relationships>
</file>

<file path=ppt/slides/_rels/slide44.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6.png"/><Relationship Id="rId18" Type="http://schemas.openxmlformats.org/officeDocument/2006/relationships/image" Target="../media/image36.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5.pn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17.svg"/></Relationships>
</file>

<file path=ppt/slides/_rels/slide45.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36.svg"/><Relationship Id="rId2" Type="http://schemas.openxmlformats.org/officeDocument/2006/relationships/image" Target="../media/image6.png"/><Relationship Id="rId16" Type="http://schemas.openxmlformats.org/officeDocument/2006/relationships/image" Target="../media/image35.png"/><Relationship Id="rId1" Type="http://schemas.openxmlformats.org/officeDocument/2006/relationships/slideLayout" Target="../slideLayouts/slideLayout2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46.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6.png"/><Relationship Id="rId18" Type="http://schemas.openxmlformats.org/officeDocument/2006/relationships/image" Target="../media/image36.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6.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17.svg"/></Relationships>
</file>

<file path=ppt/slides/_rels/slide47.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6.png"/><Relationship Id="rId18" Type="http://schemas.openxmlformats.org/officeDocument/2006/relationships/image" Target="../media/image36.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7.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17.svg"/></Relationships>
</file>

<file path=ppt/slides/_rels/slide48.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6.png"/><Relationship Id="rId18" Type="http://schemas.openxmlformats.org/officeDocument/2006/relationships/image" Target="../media/image36.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8.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17.svg"/></Relationships>
</file>

<file path=ppt/slides/_rels/slide49.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36.svg"/><Relationship Id="rId2" Type="http://schemas.openxmlformats.org/officeDocument/2006/relationships/image" Target="../media/image6.png"/><Relationship Id="rId16" Type="http://schemas.openxmlformats.org/officeDocument/2006/relationships/image" Target="../media/image35.png"/><Relationship Id="rId1" Type="http://schemas.openxmlformats.org/officeDocument/2006/relationships/slideLayout" Target="../slideLayouts/slideLayout2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5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26.svg"/><Relationship Id="rId12" Type="http://schemas.openxmlformats.org/officeDocument/2006/relationships/image" Target="../media/image16.png"/><Relationship Id="rId17" Type="http://schemas.openxmlformats.org/officeDocument/2006/relationships/image" Target="../media/image36.svg"/><Relationship Id="rId2" Type="http://schemas.openxmlformats.org/officeDocument/2006/relationships/image" Target="../media/image6.png"/><Relationship Id="rId16" Type="http://schemas.openxmlformats.org/officeDocument/2006/relationships/image" Target="../media/image35.png"/><Relationship Id="rId1" Type="http://schemas.openxmlformats.org/officeDocument/2006/relationships/slideLayout" Target="../slideLayouts/slideLayout2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51.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6.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9.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7.svg"/><Relationship Id="rId9" Type="http://schemas.openxmlformats.org/officeDocument/2006/relationships/image" Target="../media/image27.png"/><Relationship Id="rId14" Type="http://schemas.openxmlformats.org/officeDocument/2006/relationships/image" Target="../media/image32.sv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17" Type="http://schemas.openxmlformats.org/officeDocument/2006/relationships/image" Target="../media/image20.png"/><Relationship Id="rId2" Type="http://schemas.openxmlformats.org/officeDocument/2006/relationships/image" Target="../media/image22.png"/><Relationship Id="rId16" Type="http://schemas.openxmlformats.org/officeDocument/2006/relationships/image" Target="../media/image19.svg"/><Relationship Id="rId1" Type="http://schemas.openxmlformats.org/officeDocument/2006/relationships/slideLayout" Target="../slideLayouts/slideLayout15.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A picture containing person&#10;&#10;Description automatically generated">
            <a:extLst>
              <a:ext uri="{FF2B5EF4-FFF2-40B4-BE49-F238E27FC236}">
                <a16:creationId xmlns:a16="http://schemas.microsoft.com/office/drawing/2014/main" id="{2CC22BF4-E9D9-BC0F-6363-1E076012B535}"/>
              </a:ext>
            </a:extLst>
          </p:cNvPr>
          <p:cNvPicPr>
            <a:picLocks noGrp="1" noChangeAspect="1"/>
          </p:cNvPicPr>
          <p:nvPr>
            <p:ph type="pic" sz="quarter" idx="12"/>
          </p:nvPr>
        </p:nvPicPr>
        <p:blipFill rotWithShape="1">
          <a:blip r:embed="rId2" cstate="email">
            <a:extLst>
              <a:ext uri="{28A0092B-C50C-407E-A947-70E740481C1C}">
                <a14:useLocalDpi xmlns:a14="http://schemas.microsoft.com/office/drawing/2010/main" val="0"/>
              </a:ext>
            </a:extLst>
          </a:blip>
          <a:srcRect/>
          <a:stretch/>
        </p:blipFill>
        <p:spPr>
          <a:xfrm>
            <a:off x="0" y="0"/>
            <a:ext cx="9159230" cy="3685592"/>
          </a:xfrm>
        </p:spPr>
      </p:pic>
      <p:sp>
        <p:nvSpPr>
          <p:cNvPr id="8" name="Text Placeholder 1">
            <a:extLst>
              <a:ext uri="{FF2B5EF4-FFF2-40B4-BE49-F238E27FC236}">
                <a16:creationId xmlns:a16="http://schemas.microsoft.com/office/drawing/2014/main" id="{2C19891E-B109-D92C-6043-9A95FAC2ECD5}"/>
              </a:ext>
            </a:extLst>
          </p:cNvPr>
          <p:cNvSpPr>
            <a:spLocks noGrp="1"/>
          </p:cNvSpPr>
          <p:nvPr>
            <p:ph type="body" sz="quarter" idx="11"/>
          </p:nvPr>
        </p:nvSpPr>
        <p:spPr>
          <a:xfrm>
            <a:off x="194668" y="4055699"/>
            <a:ext cx="4624220" cy="1158745"/>
          </a:xfrm>
        </p:spPr>
        <p:txBody>
          <a:bodyPr lIns="91440" tIns="45720" rIns="91440" bIns="45720" anchor="t"/>
          <a:lstStyle/>
          <a:p>
            <a:r>
              <a:rPr lang="en-US" sz="2400" b="1" dirty="0">
                <a:cs typeface="Rubik Medium"/>
              </a:rPr>
              <a:t>Schools &amp; Families</a:t>
            </a:r>
          </a:p>
          <a:p>
            <a:r>
              <a:rPr lang="en-US" sz="2400" b="1" dirty="0">
                <a:cs typeface="Rubik Medium"/>
              </a:rPr>
              <a:t>Numeracy Champions</a:t>
            </a:r>
          </a:p>
          <a:p>
            <a:pPr>
              <a:defRPr b="0" i="0"/>
            </a:pPr>
            <a:r>
              <a:rPr lang="1106" sz="2400" b="1" dirty="0">
                <a:cs typeface="Rubik Medium"/>
              </a:rPr>
              <a:t>Hyrwyddwyr Rhifedd</a:t>
            </a:r>
          </a:p>
          <a:p>
            <a:pPr>
              <a:defRPr b="0" i="0"/>
            </a:pPr>
            <a:r>
              <a:rPr lang="1106" sz="2400" b="1" dirty="0">
                <a:cs typeface="Rubik Medium"/>
              </a:rPr>
              <a:t>Ysgolion a Theuluoedd</a:t>
            </a:r>
          </a:p>
          <a:p>
            <a:endParaRPr lang="en-US" sz="2400" b="1" dirty="0">
              <a:cs typeface="Rubik Medium"/>
            </a:endParaRPr>
          </a:p>
        </p:txBody>
      </p:sp>
      <p:sp>
        <p:nvSpPr>
          <p:cNvPr id="10" name="Text Placeholder 2">
            <a:extLst>
              <a:ext uri="{FF2B5EF4-FFF2-40B4-BE49-F238E27FC236}">
                <a16:creationId xmlns:a16="http://schemas.microsoft.com/office/drawing/2014/main" id="{799F41CB-C01E-D4B8-4876-67707540973D}"/>
              </a:ext>
            </a:extLst>
          </p:cNvPr>
          <p:cNvSpPr>
            <a:spLocks noGrp="1"/>
          </p:cNvSpPr>
          <p:nvPr>
            <p:ph type="body" sz="quarter" idx="13"/>
          </p:nvPr>
        </p:nvSpPr>
        <p:spPr>
          <a:xfrm>
            <a:off x="194668" y="5584551"/>
            <a:ext cx="4377332" cy="1158745"/>
          </a:xfrm>
        </p:spPr>
        <p:txBody>
          <a:bodyPr/>
          <a:lstStyle/>
          <a:p>
            <a:r>
              <a:rPr lang="en-US" sz="2000" dirty="0"/>
              <a:t>Session 1</a:t>
            </a:r>
          </a:p>
          <a:p>
            <a:r>
              <a:rPr lang="en-US" sz="2000" dirty="0" err="1"/>
              <a:t>Sesiwn</a:t>
            </a:r>
            <a:r>
              <a:rPr lang="en-US" sz="2000" dirty="0"/>
              <a:t> 1</a:t>
            </a:r>
          </a:p>
        </p:txBody>
      </p:sp>
      <p:pic>
        <p:nvPicPr>
          <p:cNvPr id="1026" name="Picture 2" descr="A black and white sign with text&#10;&#10;AI-generated content may be incorrect.">
            <a:extLst>
              <a:ext uri="{FF2B5EF4-FFF2-40B4-BE49-F238E27FC236}">
                <a16:creationId xmlns:a16="http://schemas.microsoft.com/office/drawing/2014/main" id="{AC65FA4D-3A31-407C-044A-7D7D3102BEA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748686" y="5110529"/>
            <a:ext cx="2200646" cy="687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4502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B7FF7-5E51-9D6B-F849-82F5D10AFFA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A7B9F95-01C0-BECD-1AB9-134F06425203}"/>
              </a:ext>
            </a:extLst>
          </p:cNvPr>
          <p:cNvSpPr>
            <a:spLocks noGrp="1"/>
          </p:cNvSpPr>
          <p:nvPr>
            <p:ph type="body" sz="quarter" idx="13"/>
          </p:nvPr>
        </p:nvSpPr>
        <p:spPr/>
        <p:txBody>
          <a:bodyPr/>
          <a:lstStyle/>
          <a:p>
            <a:r>
              <a:rPr lang="en-GB" sz="3000" b="1" dirty="0"/>
              <a:t>What is a Numeracy Champion?</a:t>
            </a:r>
          </a:p>
          <a:p>
            <a:r>
              <a:rPr lang="1106" sz="3000" b="1" dirty="0"/>
              <a:t>Beth yw Hyrwyddwr Rhifedd? </a:t>
            </a:r>
          </a:p>
        </p:txBody>
      </p:sp>
      <p:sp>
        <p:nvSpPr>
          <p:cNvPr id="3" name="Text Placeholder 2">
            <a:extLst>
              <a:ext uri="{FF2B5EF4-FFF2-40B4-BE49-F238E27FC236}">
                <a16:creationId xmlns:a16="http://schemas.microsoft.com/office/drawing/2014/main" id="{4C66DC1A-D0BA-B8CB-3B81-EC7CE485E174}"/>
              </a:ext>
            </a:extLst>
          </p:cNvPr>
          <p:cNvSpPr>
            <a:spLocks noGrp="1"/>
          </p:cNvSpPr>
          <p:nvPr>
            <p:ph type="body" sz="quarter" idx="10"/>
          </p:nvPr>
        </p:nvSpPr>
        <p:spPr>
          <a:xfrm>
            <a:off x="879909" y="2333845"/>
            <a:ext cx="3783532" cy="2506707"/>
          </a:xfrm>
        </p:spPr>
        <p:txBody>
          <a:bodyPr/>
          <a:lstStyle/>
          <a:p>
            <a:pPr algn="l" fontAlgn="base"/>
            <a:r>
              <a:rPr lang="en-GB" sz="2000" b="0" i="0" dirty="0">
                <a:effectLst/>
                <a:latin typeface="Lato" panose="020F0502020204030203" pitchFamily="34" charset="0"/>
              </a:rPr>
              <a:t>Numeracy Champions are trained to support adults as they develop positive attitudes toward maths. </a:t>
            </a:r>
          </a:p>
          <a:p>
            <a:pPr algn="l" fontAlgn="base"/>
            <a:endParaRPr lang="en-GB" sz="2000" b="0" dirty="0">
              <a:latin typeface="Lato" panose="020F0502020204030203" pitchFamily="34" charset="0"/>
            </a:endParaRPr>
          </a:p>
          <a:p>
            <a:pPr algn="l" fontAlgn="base"/>
            <a:endParaRPr lang="en-GB" sz="2000" b="0" dirty="0">
              <a:latin typeface="Lato" panose="020F0502020204030203" pitchFamily="34" charset="0"/>
            </a:endParaRPr>
          </a:p>
          <a:p>
            <a:pPr algn="l" fontAlgn="base"/>
            <a:r>
              <a:rPr lang="en-GB" sz="2000" b="0" i="0" dirty="0">
                <a:effectLst/>
                <a:latin typeface="Lato" panose="020F0502020204030203" pitchFamily="34" charset="0"/>
              </a:rPr>
              <a:t>Numeracy Champions </a:t>
            </a:r>
            <a:r>
              <a:rPr lang="en-GB" sz="2000" b="1" i="0" dirty="0">
                <a:effectLst/>
                <a:latin typeface="Lato" panose="020F0502020204030203" pitchFamily="34" charset="0"/>
              </a:rPr>
              <a:t>don't teach maths</a:t>
            </a:r>
            <a:r>
              <a:rPr lang="en-GB" sz="2000" b="0" i="0" dirty="0">
                <a:effectLst/>
                <a:latin typeface="Lato" panose="020F0502020204030203" pitchFamily="34" charset="0"/>
              </a:rPr>
              <a:t>, but instead offer support and encouragement as others work to improve their confidence and numeracy skills.</a:t>
            </a:r>
          </a:p>
          <a:p>
            <a:endParaRPr lang="en-GB" sz="2000" dirty="0"/>
          </a:p>
        </p:txBody>
      </p:sp>
      <p:pic>
        <p:nvPicPr>
          <p:cNvPr id="5" name="Graphic 4" descr="Harvey Balls 0% with solid fill">
            <a:extLst>
              <a:ext uri="{FF2B5EF4-FFF2-40B4-BE49-F238E27FC236}">
                <a16:creationId xmlns:a16="http://schemas.microsoft.com/office/drawing/2014/main" id="{B20343C6-EBD8-4B5D-C95B-1629C2220C2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9FDAB2D5-3A69-0C54-CB0F-95C1605660E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74E4FDA5-442C-2D19-594E-5A0F2EF48A5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6FF876FE-1024-4A12-9665-398123D5384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3" name="Graphic 12" descr="Harvey Balls 25% with solid fill">
            <a:extLst>
              <a:ext uri="{FF2B5EF4-FFF2-40B4-BE49-F238E27FC236}">
                <a16:creationId xmlns:a16="http://schemas.microsoft.com/office/drawing/2014/main" id="{B3995A3E-A65F-1DBC-282A-B8AFF829B5D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5" name="Graphic 14" descr="Harvey Balls 100% with solid fill">
            <a:extLst>
              <a:ext uri="{FF2B5EF4-FFF2-40B4-BE49-F238E27FC236}">
                <a16:creationId xmlns:a16="http://schemas.microsoft.com/office/drawing/2014/main" id="{B83DA7AA-E6D3-89B4-4165-FDE721FE25E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17" name="Graphic 16" descr="Harvey Balls 65% with solid fill">
            <a:extLst>
              <a:ext uri="{FF2B5EF4-FFF2-40B4-BE49-F238E27FC236}">
                <a16:creationId xmlns:a16="http://schemas.microsoft.com/office/drawing/2014/main" id="{C44A12C2-5342-F325-8A6D-BC32E80E6B9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19" name="Graphic 18" descr="Harvey Balls 90% with solid fill">
            <a:extLst>
              <a:ext uri="{FF2B5EF4-FFF2-40B4-BE49-F238E27FC236}">
                <a16:creationId xmlns:a16="http://schemas.microsoft.com/office/drawing/2014/main" id="{DB6C4D7E-609E-17E0-158E-626C8085019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4" name="Text Placeholder 2">
            <a:extLst>
              <a:ext uri="{FF2B5EF4-FFF2-40B4-BE49-F238E27FC236}">
                <a16:creationId xmlns:a16="http://schemas.microsoft.com/office/drawing/2014/main" id="{066FE422-AF48-0324-CA3A-713829C57EE0}"/>
              </a:ext>
            </a:extLst>
          </p:cNvPr>
          <p:cNvSpPr txBox="1">
            <a:spLocks/>
          </p:cNvSpPr>
          <p:nvPr/>
        </p:nvSpPr>
        <p:spPr>
          <a:xfrm>
            <a:off x="4790533" y="2333845"/>
            <a:ext cx="4131004"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defRPr b="0" i="0"/>
            </a:pPr>
            <a:r>
              <a:rPr lang="en-GB" sz="2000" b="0"/>
              <a:t>Caiff Hyrwyddwyr Rhifedd eu hyfforddi i gefnogi oedolion wrth iddynt feithrin agweddau cadarnhaol at fathemateg. </a:t>
            </a:r>
          </a:p>
          <a:p>
            <a:pPr fontAlgn="base"/>
            <a:endParaRPr lang="en-GB" sz="2000" b="0"/>
          </a:p>
          <a:p>
            <a:pPr fontAlgn="base"/>
            <a:endParaRPr lang="en-GB" sz="2000" b="0"/>
          </a:p>
          <a:p>
            <a:pPr fontAlgn="base">
              <a:defRPr b="0" i="0"/>
            </a:pPr>
            <a:r>
              <a:rPr lang="en-GB" sz="2000"/>
              <a:t>Nid yw Hyrwyddwyr Rhifedd yn addysgu mathemateg</a:t>
            </a:r>
            <a:r>
              <a:rPr lang="en-GB" sz="2000" b="0"/>
              <a:t>; yn hytrach maent yn cynnig cymorth ac anogaeth wrth i eraill weithio i wella eu hyder a'u sgiliau rhifedd. </a:t>
            </a:r>
          </a:p>
          <a:p>
            <a:endParaRPr lang="en-GB" sz="2000" dirty="0"/>
          </a:p>
        </p:txBody>
      </p:sp>
      <p:cxnSp>
        <p:nvCxnSpPr>
          <p:cNvPr id="6" name="Straight Connector 5">
            <a:extLst>
              <a:ext uri="{FF2B5EF4-FFF2-40B4-BE49-F238E27FC236}">
                <a16:creationId xmlns:a16="http://schemas.microsoft.com/office/drawing/2014/main" id="{E97AC805-D3C3-2377-DCB6-6FDE4BA57E03}"/>
              </a:ext>
            </a:extLst>
          </p:cNvPr>
          <p:cNvCxnSpPr>
            <a:cxnSpLocks/>
          </p:cNvCxnSpPr>
          <p:nvPr/>
        </p:nvCxnSpPr>
        <p:spPr>
          <a:xfrm>
            <a:off x="4663441" y="196867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2903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Programme Objective</a:t>
            </a:r>
          </a:p>
          <a:p>
            <a:r>
              <a:rPr lang="1106" sz="3000" b="1" dirty="0"/>
              <a:t>Amcan y Rhaglen</a:t>
            </a:r>
          </a:p>
          <a:p>
            <a:endParaRPr lang="en-GB" sz="3000" b="1" dirty="0"/>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62071" y="2674381"/>
            <a:ext cx="3527049" cy="2425979"/>
          </a:xfrm>
        </p:spPr>
        <p:txBody>
          <a:bodyPr lIns="91440" tIns="45720" rIns="91440" bIns="45720" anchor="t"/>
          <a:lstStyle/>
          <a:p>
            <a:r>
              <a:rPr lang="en-GB" sz="2400" b="0" i="0" u="none" strike="noStrike" dirty="0">
                <a:solidFill>
                  <a:srgbClr val="000000"/>
                </a:solidFill>
                <a:effectLst/>
                <a:latin typeface="Lato"/>
                <a:ea typeface="Lato"/>
                <a:cs typeface="Lato"/>
              </a:rPr>
              <a:t>To </a:t>
            </a:r>
            <a:r>
              <a:rPr lang="en-GB" sz="2400" b="0" dirty="0">
                <a:solidFill>
                  <a:srgbClr val="000000"/>
                </a:solidFill>
                <a:latin typeface="Lato"/>
                <a:ea typeface="Lato"/>
                <a:cs typeface="Lato"/>
              </a:rPr>
              <a:t>have </a:t>
            </a:r>
            <a:r>
              <a:rPr lang="en-GB" sz="2400" b="0" i="0" u="none" strike="noStrike" dirty="0">
                <a:solidFill>
                  <a:srgbClr val="000000"/>
                </a:solidFill>
                <a:effectLst/>
                <a:latin typeface="Lato"/>
                <a:ea typeface="Lato"/>
                <a:cs typeface="Lato"/>
              </a:rPr>
              <a:t>th</a:t>
            </a:r>
            <a:r>
              <a:rPr lang="en-GB" sz="2400" b="0" dirty="0">
                <a:solidFill>
                  <a:srgbClr val="000000"/>
                </a:solidFill>
                <a:latin typeface="Lato"/>
                <a:ea typeface="Lato"/>
                <a:cs typeface="Lato"/>
              </a:rPr>
              <a:t>e knowledge and strategies to support colleagues, parents/carers and children with boosting number confidence.</a:t>
            </a:r>
            <a:endParaRPr lang="en-US" sz="1050" dirty="0"/>
          </a:p>
        </p:txBody>
      </p:sp>
      <p:pic>
        <p:nvPicPr>
          <p:cNvPr id="5" name="Graphic 4" descr="Harvey Balls 0% with solid fill">
            <a:extLst>
              <a:ext uri="{FF2B5EF4-FFF2-40B4-BE49-F238E27FC236}">
                <a16:creationId xmlns:a16="http://schemas.microsoft.com/office/drawing/2014/main" id="{D846825F-8525-13AF-F05C-7263BC6BCFC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8ABD7261-CB10-B990-E21A-E281011AF05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D7C0471E-E417-7670-F630-85226E5FAB1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CD7F394E-105A-94E5-7942-E05BCE53441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3" name="Graphic 12" descr="Harvey Balls 25% with solid fill">
            <a:extLst>
              <a:ext uri="{FF2B5EF4-FFF2-40B4-BE49-F238E27FC236}">
                <a16:creationId xmlns:a16="http://schemas.microsoft.com/office/drawing/2014/main" id="{A98E63DE-A70B-6A2E-7A0A-35ED1B3EF52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5" name="Graphic 14" descr="Harvey Balls 100% with solid fill">
            <a:extLst>
              <a:ext uri="{FF2B5EF4-FFF2-40B4-BE49-F238E27FC236}">
                <a16:creationId xmlns:a16="http://schemas.microsoft.com/office/drawing/2014/main" id="{7A9854B0-50B4-AA57-A1F1-4C26B7136DC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17" name="Graphic 16" descr="Harvey Balls 65% with solid fill">
            <a:extLst>
              <a:ext uri="{FF2B5EF4-FFF2-40B4-BE49-F238E27FC236}">
                <a16:creationId xmlns:a16="http://schemas.microsoft.com/office/drawing/2014/main" id="{9F29BFE0-054D-9F31-5436-DF7D9880EFD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19" name="Graphic 18" descr="Harvey Balls 90% with solid fill">
            <a:extLst>
              <a:ext uri="{FF2B5EF4-FFF2-40B4-BE49-F238E27FC236}">
                <a16:creationId xmlns:a16="http://schemas.microsoft.com/office/drawing/2014/main" id="{45262628-10F0-4F9B-9EF6-4D7C9DD4491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4" name="Text Placeholder 2">
            <a:extLst>
              <a:ext uri="{FF2B5EF4-FFF2-40B4-BE49-F238E27FC236}">
                <a16:creationId xmlns:a16="http://schemas.microsoft.com/office/drawing/2014/main" id="{D42A3740-1E4D-5453-305B-FC668B760DA9}"/>
              </a:ext>
            </a:extLst>
          </p:cNvPr>
          <p:cNvSpPr txBox="1">
            <a:spLocks/>
          </p:cNvSpPr>
          <p:nvPr/>
        </p:nvSpPr>
        <p:spPr>
          <a:xfrm>
            <a:off x="4922007" y="2659653"/>
            <a:ext cx="3810513" cy="2425979"/>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b="0" i="0"/>
            </a:pPr>
            <a:r>
              <a:rPr lang="1106" sz="2400" b="0">
                <a:solidFill>
                  <a:srgbClr val="000000"/>
                </a:solidFill>
                <a:latin typeface="Lato"/>
                <a:ea typeface="Lato"/>
                <a:cs typeface="Lato"/>
              </a:rPr>
              <a:t>Meddu ar yr wybodaeth a'r strategaethau i gefnogi cyd-weithwyr, rhieni/gofalwyr a phlant i roi hwb i'w hyder o ran eu sgiliau rhifedd. </a:t>
            </a:r>
            <a:endParaRPr lang="en-US" sz="1050" b="0" dirty="0"/>
          </a:p>
        </p:txBody>
      </p:sp>
      <p:cxnSp>
        <p:nvCxnSpPr>
          <p:cNvPr id="6" name="Straight Connector 5">
            <a:extLst>
              <a:ext uri="{FF2B5EF4-FFF2-40B4-BE49-F238E27FC236}">
                <a16:creationId xmlns:a16="http://schemas.microsoft.com/office/drawing/2014/main" id="{7F5F271F-C371-2889-B30E-B7F7AFAD884B}"/>
              </a:ext>
            </a:extLst>
          </p:cNvPr>
          <p:cNvCxnSpPr>
            <a:cxnSpLocks/>
          </p:cNvCxnSpPr>
          <p:nvPr/>
        </p:nvCxnSpPr>
        <p:spPr>
          <a:xfrm>
            <a:off x="4663441" y="196867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2870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Session 1 Objectives</a:t>
            </a:r>
          </a:p>
          <a:p>
            <a:r>
              <a:rPr lang="1106" sz="3000" b="1" dirty="0"/>
              <a:t>Amcanion Sesiwn 1</a:t>
            </a:r>
          </a:p>
          <a:p>
            <a:endParaRPr lang="en-GB" sz="3000" b="1" dirty="0"/>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919646" y="2274043"/>
            <a:ext cx="3716361" cy="4169986"/>
          </a:xfrm>
        </p:spPr>
        <p:txBody>
          <a:bodyPr/>
          <a:lstStyle/>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Understand the extent of the numeracy issue in the UK and the reasons for it   </a:t>
            </a: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Describe how numeracy issues affect adults and children   </a:t>
            </a: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Describe what maths anxiety is and how it affects adults and children   </a:t>
            </a:r>
          </a:p>
          <a:p>
            <a:pPr marL="285750" indent="-285750" algn="l" rtl="0" fontAlgn="base">
              <a:buFont typeface="Arial" panose="020B0604020202020204" pitchFamily="34" charset="0"/>
              <a:buChar char="•"/>
            </a:pPr>
            <a:r>
              <a:rPr lang="en-GB" sz="1800" b="0" i="0" dirty="0">
                <a:solidFill>
                  <a:srgbClr val="000000"/>
                </a:solidFill>
                <a:effectLst/>
                <a:latin typeface="Lato" panose="020F0502020204030203" pitchFamily="34" charset="0"/>
              </a:rPr>
              <a:t>Understand the resources available to support families to have positive maths conversations at home </a:t>
            </a:r>
            <a:endParaRPr lang="en-GB" sz="1800" b="0" dirty="0">
              <a:solidFill>
                <a:srgbClr val="000000"/>
              </a:solidFill>
              <a:latin typeface="Lato" panose="020F0502020204030203" pitchFamily="34" charset="0"/>
            </a:endParaRPr>
          </a:p>
          <a:p>
            <a:pPr marL="285750" indent="-285750" fontAlgn="base">
              <a:buFont typeface="Arial" panose="020B0604020202020204" pitchFamily="34" charset="0"/>
              <a:buChar char="•"/>
            </a:pPr>
            <a:r>
              <a:rPr lang="en-GB" sz="1800" b="0" i="0" dirty="0">
                <a:solidFill>
                  <a:srgbClr val="000000"/>
                </a:solidFill>
                <a:effectLst/>
                <a:latin typeface="Lato" panose="020F0502020204030203" pitchFamily="34" charset="0"/>
              </a:rPr>
              <a:t>Learn about the ongoing support available to you from National Numeracy </a:t>
            </a:r>
          </a:p>
          <a:p>
            <a:pPr algn="l" rtl="0" fontAlgn="base"/>
            <a:endParaRPr lang="en-GB" sz="1800" b="0" i="0" dirty="0">
              <a:solidFill>
                <a:srgbClr val="000000"/>
              </a:solidFill>
              <a:effectLst/>
              <a:latin typeface="Lato" panose="020F0502020204030203" pitchFamily="34" charset="0"/>
            </a:endParaRPr>
          </a:p>
        </p:txBody>
      </p:sp>
      <p:pic>
        <p:nvPicPr>
          <p:cNvPr id="5" name="Graphic 4" descr="Harvey Balls 0% with solid fill">
            <a:extLst>
              <a:ext uri="{FF2B5EF4-FFF2-40B4-BE49-F238E27FC236}">
                <a16:creationId xmlns:a16="http://schemas.microsoft.com/office/drawing/2014/main" id="{28D41025-329B-37FE-4934-734C44D5613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8301B4AC-175D-4CB2-B1DD-F692ABE7A3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1984AE63-8C56-BC05-C89A-87C630BDFD8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096E95ED-E6AE-CE1D-C452-057A0B41606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3" name="Graphic 12" descr="Harvey Balls 25% with solid fill">
            <a:extLst>
              <a:ext uri="{FF2B5EF4-FFF2-40B4-BE49-F238E27FC236}">
                <a16:creationId xmlns:a16="http://schemas.microsoft.com/office/drawing/2014/main" id="{20D02086-6EEB-2F38-0222-491948C78FE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4" name="Graphic 23" descr="Harvey Balls 100% with solid fill">
            <a:extLst>
              <a:ext uri="{FF2B5EF4-FFF2-40B4-BE49-F238E27FC236}">
                <a16:creationId xmlns:a16="http://schemas.microsoft.com/office/drawing/2014/main" id="{17F1E193-9CD5-76FE-156A-C997E3EC0E6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6" name="Graphic 25" descr="Harvey Balls 65% with solid fill">
            <a:extLst>
              <a:ext uri="{FF2B5EF4-FFF2-40B4-BE49-F238E27FC236}">
                <a16:creationId xmlns:a16="http://schemas.microsoft.com/office/drawing/2014/main" id="{872A26B1-08B3-9C0B-1CF1-987F7DDC07E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8" name="Graphic 27" descr="Harvey Balls 90% with solid fill">
            <a:extLst>
              <a:ext uri="{FF2B5EF4-FFF2-40B4-BE49-F238E27FC236}">
                <a16:creationId xmlns:a16="http://schemas.microsoft.com/office/drawing/2014/main" id="{01D4C4DA-5F55-3A30-3BE5-F783E9B52E8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4" name="Text Placeholder 2">
            <a:extLst>
              <a:ext uri="{FF2B5EF4-FFF2-40B4-BE49-F238E27FC236}">
                <a16:creationId xmlns:a16="http://schemas.microsoft.com/office/drawing/2014/main" id="{20C0C3B1-B024-9B2C-4D35-1A0BA98DBB9F}"/>
              </a:ext>
            </a:extLst>
          </p:cNvPr>
          <p:cNvSpPr txBox="1">
            <a:spLocks/>
          </p:cNvSpPr>
          <p:nvPr/>
        </p:nvSpPr>
        <p:spPr>
          <a:xfrm>
            <a:off x="5059402" y="2274043"/>
            <a:ext cx="3863904" cy="4169986"/>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fontAlgn="base">
              <a:buFont typeface="Arial" pitchFamily="34" charset="0"/>
              <a:buChar char="•"/>
              <a:defRPr b="0" i="0"/>
            </a:pPr>
            <a:r>
              <a:rPr lang="en-GB" sz="1800" b="0" dirty="0">
                <a:solidFill>
                  <a:srgbClr val="000000"/>
                </a:solidFill>
              </a:rPr>
              <a:t>Deall </a:t>
            </a:r>
            <a:r>
              <a:rPr lang="en-GB" sz="1800" b="0" dirty="0" err="1">
                <a:solidFill>
                  <a:srgbClr val="000000"/>
                </a:solidFill>
              </a:rPr>
              <a:t>hyd</a:t>
            </a:r>
            <a:r>
              <a:rPr lang="en-GB" sz="1800" b="0" dirty="0">
                <a:solidFill>
                  <a:srgbClr val="000000"/>
                </a:solidFill>
              </a:rPr>
              <a:t> a </a:t>
            </a:r>
            <a:r>
              <a:rPr lang="en-GB" sz="1800" b="0" dirty="0" err="1">
                <a:solidFill>
                  <a:srgbClr val="000000"/>
                </a:solidFill>
              </a:rPr>
              <a:t>lled</a:t>
            </a:r>
            <a:r>
              <a:rPr lang="en-GB" sz="1800" b="0" dirty="0">
                <a:solidFill>
                  <a:srgbClr val="000000"/>
                </a:solidFill>
              </a:rPr>
              <a:t> y </a:t>
            </a:r>
            <a:r>
              <a:rPr lang="en-GB" sz="1800" b="0" dirty="0" err="1">
                <a:solidFill>
                  <a:srgbClr val="000000"/>
                </a:solidFill>
              </a:rPr>
              <a:t>broblem</a:t>
            </a:r>
            <a:r>
              <a:rPr lang="en-GB" sz="1800" b="0" dirty="0">
                <a:solidFill>
                  <a:srgbClr val="000000"/>
                </a:solidFill>
              </a:rPr>
              <a:t> </a:t>
            </a:r>
            <a:r>
              <a:rPr lang="en-GB" sz="1800" b="0" dirty="0" err="1">
                <a:solidFill>
                  <a:srgbClr val="000000"/>
                </a:solidFill>
              </a:rPr>
              <a:t>rhifedd</a:t>
            </a:r>
            <a:r>
              <a:rPr lang="en-GB" sz="1800" b="0" dirty="0">
                <a:solidFill>
                  <a:srgbClr val="000000"/>
                </a:solidFill>
              </a:rPr>
              <a:t> </a:t>
            </a:r>
            <a:r>
              <a:rPr lang="en-GB" sz="1800" b="0" dirty="0" err="1">
                <a:solidFill>
                  <a:srgbClr val="000000"/>
                </a:solidFill>
              </a:rPr>
              <a:t>yn</a:t>
            </a:r>
            <a:r>
              <a:rPr lang="en-GB" sz="1800" b="0" dirty="0">
                <a:solidFill>
                  <a:srgbClr val="000000"/>
                </a:solidFill>
              </a:rPr>
              <a:t> y DU </a:t>
            </a:r>
            <a:r>
              <a:rPr lang="en-GB" sz="1800" b="0" dirty="0" err="1">
                <a:solidFill>
                  <a:srgbClr val="000000"/>
                </a:solidFill>
              </a:rPr>
              <a:t>a'r</a:t>
            </a:r>
            <a:r>
              <a:rPr lang="en-GB" sz="1800" b="0" dirty="0">
                <a:solidFill>
                  <a:srgbClr val="000000"/>
                </a:solidFill>
              </a:rPr>
              <a:t> </a:t>
            </a:r>
            <a:r>
              <a:rPr lang="en-GB" sz="1800" b="0" dirty="0" err="1">
                <a:solidFill>
                  <a:srgbClr val="000000"/>
                </a:solidFill>
              </a:rPr>
              <a:t>rhesymau</a:t>
            </a:r>
            <a:r>
              <a:rPr lang="en-GB" sz="1800" b="0" dirty="0">
                <a:solidFill>
                  <a:srgbClr val="000000"/>
                </a:solidFill>
              </a:rPr>
              <a:t> </a:t>
            </a:r>
            <a:r>
              <a:rPr lang="en-GB" sz="1800" b="0" dirty="0" err="1">
                <a:solidFill>
                  <a:srgbClr val="000000"/>
                </a:solidFill>
              </a:rPr>
              <a:t>drosti</a:t>
            </a:r>
            <a:endParaRPr lang="en-GB" sz="1800" b="0" dirty="0">
              <a:solidFill>
                <a:srgbClr val="000000"/>
              </a:solidFill>
            </a:endParaRPr>
          </a:p>
          <a:p>
            <a:pPr marL="285750" indent="-285750" fontAlgn="base">
              <a:buFont typeface="Arial" pitchFamily="34" charset="0"/>
              <a:buChar char="•"/>
              <a:defRPr b="0" i="0"/>
            </a:pPr>
            <a:r>
              <a:rPr lang="en-GB" sz="1800" b="0" dirty="0" err="1">
                <a:solidFill>
                  <a:srgbClr val="000000"/>
                </a:solidFill>
              </a:rPr>
              <a:t>Disgrifio'r</a:t>
            </a:r>
            <a:r>
              <a:rPr lang="en-GB" sz="1800" b="0" dirty="0">
                <a:solidFill>
                  <a:srgbClr val="000000"/>
                </a:solidFill>
              </a:rPr>
              <a:t> </a:t>
            </a:r>
            <a:r>
              <a:rPr lang="en-GB" sz="1800" b="0" dirty="0" err="1">
                <a:solidFill>
                  <a:srgbClr val="000000"/>
                </a:solidFill>
              </a:rPr>
              <a:t>modd</a:t>
            </a:r>
            <a:r>
              <a:rPr lang="en-GB" sz="1800" b="0" dirty="0">
                <a:solidFill>
                  <a:srgbClr val="000000"/>
                </a:solidFill>
              </a:rPr>
              <a:t> y </a:t>
            </a:r>
            <a:r>
              <a:rPr lang="en-GB" sz="1800" b="0" dirty="0" err="1">
                <a:solidFill>
                  <a:srgbClr val="000000"/>
                </a:solidFill>
              </a:rPr>
              <a:t>mae</a:t>
            </a:r>
            <a:r>
              <a:rPr lang="en-GB" sz="1800" b="0" dirty="0">
                <a:solidFill>
                  <a:srgbClr val="000000"/>
                </a:solidFill>
              </a:rPr>
              <a:t> </a:t>
            </a:r>
            <a:r>
              <a:rPr lang="en-GB" sz="1800" b="0" dirty="0" err="1">
                <a:solidFill>
                  <a:srgbClr val="000000"/>
                </a:solidFill>
              </a:rPr>
              <a:t>problemau</a:t>
            </a:r>
            <a:r>
              <a:rPr lang="en-GB" sz="1800" b="0" dirty="0">
                <a:solidFill>
                  <a:srgbClr val="000000"/>
                </a:solidFill>
              </a:rPr>
              <a:t> </a:t>
            </a:r>
            <a:r>
              <a:rPr lang="en-GB" sz="1800" b="0" dirty="0" err="1">
                <a:solidFill>
                  <a:srgbClr val="000000"/>
                </a:solidFill>
              </a:rPr>
              <a:t>rhifedd</a:t>
            </a:r>
            <a:r>
              <a:rPr lang="en-GB" sz="1800" b="0" dirty="0">
                <a:solidFill>
                  <a:srgbClr val="000000"/>
                </a:solidFill>
              </a:rPr>
              <a:t> </a:t>
            </a:r>
            <a:r>
              <a:rPr lang="en-GB" sz="1800" b="0" dirty="0" err="1">
                <a:solidFill>
                  <a:srgbClr val="000000"/>
                </a:solidFill>
              </a:rPr>
              <a:t>yn</a:t>
            </a:r>
            <a:r>
              <a:rPr lang="en-GB" sz="1800" b="0" dirty="0">
                <a:solidFill>
                  <a:srgbClr val="000000"/>
                </a:solidFill>
              </a:rPr>
              <a:t> </a:t>
            </a:r>
            <a:r>
              <a:rPr lang="en-GB" sz="1800" b="0" dirty="0" err="1">
                <a:solidFill>
                  <a:srgbClr val="000000"/>
                </a:solidFill>
              </a:rPr>
              <a:t>effeithio</a:t>
            </a:r>
            <a:r>
              <a:rPr lang="en-GB" sz="1800" b="0" dirty="0">
                <a:solidFill>
                  <a:srgbClr val="000000"/>
                </a:solidFill>
              </a:rPr>
              <a:t> </a:t>
            </a:r>
            <a:r>
              <a:rPr lang="en-GB" sz="1800" b="0" dirty="0" err="1">
                <a:solidFill>
                  <a:srgbClr val="000000"/>
                </a:solidFill>
              </a:rPr>
              <a:t>ar</a:t>
            </a:r>
            <a:r>
              <a:rPr lang="en-GB" sz="1800" b="0" dirty="0">
                <a:solidFill>
                  <a:srgbClr val="000000"/>
                </a:solidFill>
              </a:rPr>
              <a:t> </a:t>
            </a:r>
            <a:r>
              <a:rPr lang="en-GB" sz="1800" b="0" dirty="0" err="1">
                <a:solidFill>
                  <a:srgbClr val="000000"/>
                </a:solidFill>
              </a:rPr>
              <a:t>oedolion</a:t>
            </a:r>
            <a:r>
              <a:rPr lang="en-GB" sz="1800" b="0" dirty="0">
                <a:solidFill>
                  <a:srgbClr val="000000"/>
                </a:solidFill>
              </a:rPr>
              <a:t> a </a:t>
            </a:r>
            <a:r>
              <a:rPr lang="en-GB" sz="1800" b="0" dirty="0" err="1">
                <a:solidFill>
                  <a:srgbClr val="000000"/>
                </a:solidFill>
              </a:rPr>
              <a:t>phlant</a:t>
            </a:r>
            <a:endParaRPr lang="en-GB" sz="1800" b="0" dirty="0">
              <a:solidFill>
                <a:srgbClr val="000000"/>
              </a:solidFill>
            </a:endParaRPr>
          </a:p>
          <a:p>
            <a:pPr marL="285750" indent="-285750" fontAlgn="base">
              <a:buFont typeface="Arial" pitchFamily="34" charset="0"/>
              <a:buChar char="•"/>
              <a:defRPr b="0" i="0"/>
            </a:pPr>
            <a:r>
              <a:rPr lang="en-GB" sz="1800" b="0" dirty="0" err="1">
                <a:solidFill>
                  <a:srgbClr val="000000"/>
                </a:solidFill>
              </a:rPr>
              <a:t>Disgrifio</a:t>
            </a:r>
            <a:r>
              <a:rPr lang="en-GB" sz="1800" b="0" dirty="0">
                <a:solidFill>
                  <a:srgbClr val="000000"/>
                </a:solidFill>
              </a:rPr>
              <a:t> </a:t>
            </a:r>
            <a:r>
              <a:rPr lang="en-GB" sz="1800" b="0" dirty="0" err="1">
                <a:solidFill>
                  <a:srgbClr val="000000"/>
                </a:solidFill>
              </a:rPr>
              <a:t>ystyr</a:t>
            </a:r>
            <a:r>
              <a:rPr lang="en-GB" sz="1800" b="0" dirty="0">
                <a:solidFill>
                  <a:srgbClr val="000000"/>
                </a:solidFill>
              </a:rPr>
              <a:t> </a:t>
            </a:r>
            <a:r>
              <a:rPr lang="en-GB" sz="1800" b="0" dirty="0" err="1">
                <a:solidFill>
                  <a:srgbClr val="000000"/>
                </a:solidFill>
              </a:rPr>
              <a:t>gorbryder</a:t>
            </a:r>
            <a:r>
              <a:rPr lang="en-GB" sz="1800" b="0" dirty="0">
                <a:solidFill>
                  <a:srgbClr val="000000"/>
                </a:solidFill>
              </a:rPr>
              <a:t> </a:t>
            </a:r>
            <a:r>
              <a:rPr lang="en-GB" sz="1800" b="0" dirty="0" err="1">
                <a:solidFill>
                  <a:srgbClr val="000000"/>
                </a:solidFill>
              </a:rPr>
              <a:t>ynghylch</a:t>
            </a:r>
            <a:r>
              <a:rPr lang="en-GB" sz="1800" b="0" dirty="0">
                <a:solidFill>
                  <a:srgbClr val="000000"/>
                </a:solidFill>
              </a:rPr>
              <a:t> </a:t>
            </a:r>
            <a:r>
              <a:rPr lang="en-GB" sz="1800" b="0" dirty="0" err="1">
                <a:solidFill>
                  <a:srgbClr val="000000"/>
                </a:solidFill>
              </a:rPr>
              <a:t>mathemateg</a:t>
            </a:r>
            <a:r>
              <a:rPr lang="en-GB" sz="1800" b="0" dirty="0">
                <a:solidFill>
                  <a:srgbClr val="000000"/>
                </a:solidFill>
              </a:rPr>
              <a:t> </a:t>
            </a:r>
            <a:r>
              <a:rPr lang="en-GB" sz="1800" b="0" dirty="0" err="1">
                <a:solidFill>
                  <a:srgbClr val="000000"/>
                </a:solidFill>
              </a:rPr>
              <a:t>a'r</a:t>
            </a:r>
            <a:r>
              <a:rPr lang="en-GB" sz="1800" b="0" dirty="0">
                <a:solidFill>
                  <a:srgbClr val="000000"/>
                </a:solidFill>
              </a:rPr>
              <a:t> </a:t>
            </a:r>
            <a:r>
              <a:rPr lang="en-GB" sz="1800" b="0" dirty="0" err="1">
                <a:solidFill>
                  <a:srgbClr val="000000"/>
                </a:solidFill>
              </a:rPr>
              <a:t>modd</a:t>
            </a:r>
            <a:r>
              <a:rPr lang="en-GB" sz="1800" b="0" dirty="0">
                <a:solidFill>
                  <a:srgbClr val="000000"/>
                </a:solidFill>
              </a:rPr>
              <a:t> y </a:t>
            </a:r>
            <a:r>
              <a:rPr lang="en-GB" sz="1800" b="0" dirty="0" err="1">
                <a:solidFill>
                  <a:srgbClr val="000000"/>
                </a:solidFill>
              </a:rPr>
              <a:t>mae'n</a:t>
            </a:r>
            <a:r>
              <a:rPr lang="en-GB" sz="1800" b="0" dirty="0">
                <a:solidFill>
                  <a:srgbClr val="000000"/>
                </a:solidFill>
              </a:rPr>
              <a:t> </a:t>
            </a:r>
            <a:r>
              <a:rPr lang="en-GB" sz="1800" b="0" dirty="0" err="1">
                <a:solidFill>
                  <a:srgbClr val="000000"/>
                </a:solidFill>
              </a:rPr>
              <a:t>effeithio</a:t>
            </a:r>
            <a:r>
              <a:rPr lang="en-GB" sz="1800" b="0" dirty="0">
                <a:solidFill>
                  <a:srgbClr val="000000"/>
                </a:solidFill>
              </a:rPr>
              <a:t> </a:t>
            </a:r>
            <a:r>
              <a:rPr lang="en-GB" sz="1800" b="0" dirty="0" err="1">
                <a:solidFill>
                  <a:srgbClr val="000000"/>
                </a:solidFill>
              </a:rPr>
              <a:t>ar</a:t>
            </a:r>
            <a:r>
              <a:rPr lang="en-GB" sz="1800" b="0" dirty="0">
                <a:solidFill>
                  <a:srgbClr val="000000"/>
                </a:solidFill>
              </a:rPr>
              <a:t> </a:t>
            </a:r>
            <a:r>
              <a:rPr lang="en-GB" sz="1800" b="0" dirty="0" err="1">
                <a:solidFill>
                  <a:srgbClr val="000000"/>
                </a:solidFill>
              </a:rPr>
              <a:t>oedolion</a:t>
            </a:r>
            <a:r>
              <a:rPr lang="en-GB" sz="1800" b="0" dirty="0">
                <a:solidFill>
                  <a:srgbClr val="000000"/>
                </a:solidFill>
              </a:rPr>
              <a:t> a </a:t>
            </a:r>
            <a:r>
              <a:rPr lang="en-GB" sz="1800" b="0" dirty="0" err="1">
                <a:solidFill>
                  <a:srgbClr val="000000"/>
                </a:solidFill>
              </a:rPr>
              <a:t>phlant</a:t>
            </a:r>
            <a:endParaRPr lang="en-GB" sz="1800" b="0" dirty="0">
              <a:solidFill>
                <a:srgbClr val="000000"/>
              </a:solidFill>
            </a:endParaRPr>
          </a:p>
          <a:p>
            <a:pPr marL="285750" indent="-285750" fontAlgn="base">
              <a:buFont typeface="Arial" pitchFamily="34" charset="0"/>
              <a:buChar char="•"/>
              <a:defRPr b="0" i="0"/>
            </a:pPr>
            <a:r>
              <a:rPr lang="en-GB" sz="1800" b="0" dirty="0">
                <a:solidFill>
                  <a:srgbClr val="000000"/>
                </a:solidFill>
              </a:rPr>
              <a:t>Deall yr </a:t>
            </a:r>
            <a:r>
              <a:rPr lang="en-GB" sz="1800" b="0" dirty="0" err="1">
                <a:solidFill>
                  <a:srgbClr val="000000"/>
                </a:solidFill>
              </a:rPr>
              <a:t>adnoddau</a:t>
            </a:r>
            <a:r>
              <a:rPr lang="en-GB" sz="1800" b="0" dirty="0">
                <a:solidFill>
                  <a:srgbClr val="000000"/>
                </a:solidFill>
              </a:rPr>
              <a:t> </a:t>
            </a:r>
            <a:r>
              <a:rPr lang="en-GB" sz="1800" b="0" dirty="0" err="1">
                <a:solidFill>
                  <a:srgbClr val="000000"/>
                </a:solidFill>
              </a:rPr>
              <a:t>sydd</a:t>
            </a:r>
            <a:r>
              <a:rPr lang="en-GB" sz="1800" b="0" dirty="0">
                <a:solidFill>
                  <a:srgbClr val="000000"/>
                </a:solidFill>
              </a:rPr>
              <a:t> </a:t>
            </a:r>
            <a:r>
              <a:rPr lang="en-GB" sz="1800" b="0" dirty="0" err="1">
                <a:solidFill>
                  <a:srgbClr val="000000"/>
                </a:solidFill>
              </a:rPr>
              <a:t>ar</a:t>
            </a:r>
            <a:r>
              <a:rPr lang="en-GB" sz="1800" b="0" dirty="0">
                <a:solidFill>
                  <a:srgbClr val="000000"/>
                </a:solidFill>
              </a:rPr>
              <a:t> </a:t>
            </a:r>
            <a:r>
              <a:rPr lang="en-GB" sz="1800" b="0" dirty="0" err="1">
                <a:solidFill>
                  <a:srgbClr val="000000"/>
                </a:solidFill>
              </a:rPr>
              <a:t>gael</a:t>
            </a:r>
            <a:r>
              <a:rPr lang="en-GB" sz="1800" b="0" dirty="0">
                <a:solidFill>
                  <a:srgbClr val="000000"/>
                </a:solidFill>
              </a:rPr>
              <a:t> </a:t>
            </a:r>
            <a:r>
              <a:rPr lang="en-GB" sz="1800" b="0" dirty="0" err="1">
                <a:solidFill>
                  <a:srgbClr val="000000"/>
                </a:solidFill>
              </a:rPr>
              <a:t>i</a:t>
            </a:r>
            <a:r>
              <a:rPr lang="en-GB" sz="1800" b="0" dirty="0">
                <a:solidFill>
                  <a:srgbClr val="000000"/>
                </a:solidFill>
              </a:rPr>
              <a:t> </a:t>
            </a:r>
            <a:r>
              <a:rPr lang="en-GB" sz="1800" b="0" dirty="0" err="1">
                <a:solidFill>
                  <a:srgbClr val="000000"/>
                </a:solidFill>
              </a:rPr>
              <a:t>gefnogi</a:t>
            </a:r>
            <a:r>
              <a:rPr lang="en-GB" sz="1800" b="0" dirty="0">
                <a:solidFill>
                  <a:srgbClr val="000000"/>
                </a:solidFill>
              </a:rPr>
              <a:t> </a:t>
            </a:r>
            <a:r>
              <a:rPr lang="en-GB" sz="1800" b="0" dirty="0" err="1">
                <a:solidFill>
                  <a:srgbClr val="000000"/>
                </a:solidFill>
              </a:rPr>
              <a:t>teuluoedd</a:t>
            </a:r>
            <a:r>
              <a:rPr lang="en-GB" sz="1800" b="0" dirty="0">
                <a:solidFill>
                  <a:srgbClr val="000000"/>
                </a:solidFill>
              </a:rPr>
              <a:t> </a:t>
            </a:r>
            <a:r>
              <a:rPr lang="en-GB" sz="1800" b="0" dirty="0" err="1">
                <a:solidFill>
                  <a:srgbClr val="000000"/>
                </a:solidFill>
              </a:rPr>
              <a:t>i</a:t>
            </a:r>
            <a:r>
              <a:rPr lang="en-GB" sz="1800" b="0" dirty="0">
                <a:solidFill>
                  <a:srgbClr val="000000"/>
                </a:solidFill>
              </a:rPr>
              <a:t> </a:t>
            </a:r>
            <a:r>
              <a:rPr lang="en-GB" sz="1800" b="0" dirty="0" err="1">
                <a:solidFill>
                  <a:srgbClr val="000000"/>
                </a:solidFill>
              </a:rPr>
              <a:t>gynnal</a:t>
            </a:r>
            <a:r>
              <a:rPr lang="en-GB" sz="1800" b="0" dirty="0">
                <a:solidFill>
                  <a:srgbClr val="000000"/>
                </a:solidFill>
              </a:rPr>
              <a:t> </a:t>
            </a:r>
            <a:r>
              <a:rPr lang="en-GB" sz="1800" b="0" dirty="0" err="1">
                <a:solidFill>
                  <a:srgbClr val="000000"/>
                </a:solidFill>
              </a:rPr>
              <a:t>sgyrsiau</a:t>
            </a:r>
            <a:r>
              <a:rPr lang="en-GB" sz="1800" b="0" dirty="0">
                <a:solidFill>
                  <a:srgbClr val="000000"/>
                </a:solidFill>
              </a:rPr>
              <a:t> </a:t>
            </a:r>
            <a:r>
              <a:rPr lang="en-GB" sz="1800" b="0" dirty="0" err="1">
                <a:solidFill>
                  <a:srgbClr val="000000"/>
                </a:solidFill>
              </a:rPr>
              <a:t>cadarnhaol</a:t>
            </a:r>
            <a:r>
              <a:rPr lang="en-GB" sz="1800" b="0" dirty="0">
                <a:solidFill>
                  <a:srgbClr val="000000"/>
                </a:solidFill>
              </a:rPr>
              <a:t> am </a:t>
            </a:r>
            <a:r>
              <a:rPr lang="en-GB" sz="1800" b="0" dirty="0" err="1">
                <a:solidFill>
                  <a:srgbClr val="000000"/>
                </a:solidFill>
              </a:rPr>
              <a:t>fathemateg</a:t>
            </a:r>
            <a:r>
              <a:rPr lang="en-GB" sz="1800" b="0" dirty="0">
                <a:solidFill>
                  <a:srgbClr val="000000"/>
                </a:solidFill>
              </a:rPr>
              <a:t> </a:t>
            </a:r>
            <a:r>
              <a:rPr lang="en-GB" sz="1800" b="0" dirty="0" err="1">
                <a:solidFill>
                  <a:srgbClr val="000000"/>
                </a:solidFill>
              </a:rPr>
              <a:t>gartref</a:t>
            </a:r>
            <a:endParaRPr lang="en-GB" sz="1800" b="0" dirty="0">
              <a:solidFill>
                <a:srgbClr val="000000"/>
              </a:solidFill>
            </a:endParaRPr>
          </a:p>
          <a:p>
            <a:pPr marL="285750" indent="-285750" fontAlgn="base">
              <a:buFont typeface="Arial" pitchFamily="34" charset="0"/>
              <a:buChar char="•"/>
              <a:defRPr b="0" i="0"/>
            </a:pPr>
            <a:r>
              <a:rPr lang="en-GB" sz="1800" b="0" dirty="0" err="1">
                <a:solidFill>
                  <a:srgbClr val="000000"/>
                </a:solidFill>
              </a:rPr>
              <a:t>Dysgu</a:t>
            </a:r>
            <a:r>
              <a:rPr lang="en-GB" sz="1800" b="0" dirty="0">
                <a:solidFill>
                  <a:srgbClr val="000000"/>
                </a:solidFill>
              </a:rPr>
              <a:t> am y </a:t>
            </a:r>
            <a:r>
              <a:rPr lang="en-GB" sz="1800" b="0" dirty="0" err="1">
                <a:solidFill>
                  <a:srgbClr val="000000"/>
                </a:solidFill>
              </a:rPr>
              <a:t>cymorth</a:t>
            </a:r>
            <a:r>
              <a:rPr lang="en-GB" sz="1800" b="0" dirty="0">
                <a:solidFill>
                  <a:srgbClr val="000000"/>
                </a:solidFill>
              </a:rPr>
              <a:t> </a:t>
            </a:r>
            <a:r>
              <a:rPr lang="en-GB" sz="1800" b="0" dirty="0" err="1">
                <a:solidFill>
                  <a:srgbClr val="000000"/>
                </a:solidFill>
              </a:rPr>
              <a:t>parhaus</a:t>
            </a:r>
            <a:r>
              <a:rPr lang="en-GB" sz="1800" b="0" dirty="0">
                <a:solidFill>
                  <a:srgbClr val="000000"/>
                </a:solidFill>
              </a:rPr>
              <a:t> </a:t>
            </a:r>
            <a:r>
              <a:rPr lang="en-GB" sz="1800" b="0" dirty="0" err="1">
                <a:solidFill>
                  <a:srgbClr val="000000"/>
                </a:solidFill>
              </a:rPr>
              <a:t>sydd</a:t>
            </a:r>
            <a:r>
              <a:rPr lang="en-GB" sz="1800" b="0" dirty="0">
                <a:solidFill>
                  <a:srgbClr val="000000"/>
                </a:solidFill>
              </a:rPr>
              <a:t> </a:t>
            </a:r>
            <a:r>
              <a:rPr lang="en-GB" sz="1800" b="0" dirty="0" err="1">
                <a:solidFill>
                  <a:srgbClr val="000000"/>
                </a:solidFill>
              </a:rPr>
              <a:t>ar</a:t>
            </a:r>
            <a:r>
              <a:rPr lang="en-GB" sz="1800" b="0" dirty="0">
                <a:solidFill>
                  <a:srgbClr val="000000"/>
                </a:solidFill>
              </a:rPr>
              <a:t> </a:t>
            </a:r>
            <a:r>
              <a:rPr lang="en-GB" sz="1800" b="0" dirty="0" err="1">
                <a:solidFill>
                  <a:srgbClr val="000000"/>
                </a:solidFill>
              </a:rPr>
              <a:t>gael</a:t>
            </a:r>
            <a:r>
              <a:rPr lang="en-GB" sz="1800" b="0" dirty="0">
                <a:solidFill>
                  <a:srgbClr val="000000"/>
                </a:solidFill>
              </a:rPr>
              <a:t> </a:t>
            </a:r>
            <a:r>
              <a:rPr lang="en-GB" sz="1800" b="0" dirty="0" err="1">
                <a:solidFill>
                  <a:srgbClr val="000000"/>
                </a:solidFill>
              </a:rPr>
              <a:t>i</a:t>
            </a:r>
            <a:r>
              <a:rPr lang="en-GB" sz="1800" b="0" dirty="0">
                <a:solidFill>
                  <a:srgbClr val="000000"/>
                </a:solidFill>
              </a:rPr>
              <a:t> chi </a:t>
            </a:r>
            <a:r>
              <a:rPr lang="en-GB" sz="1800" b="0" dirty="0" err="1">
                <a:solidFill>
                  <a:srgbClr val="000000"/>
                </a:solidFill>
              </a:rPr>
              <a:t>gan</a:t>
            </a:r>
            <a:r>
              <a:rPr lang="en-GB" sz="1800" b="0" dirty="0">
                <a:solidFill>
                  <a:srgbClr val="000000"/>
                </a:solidFill>
              </a:rPr>
              <a:t> National Numeracy</a:t>
            </a:r>
          </a:p>
          <a:p>
            <a:pPr fontAlgn="base"/>
            <a:endParaRPr lang="en-GB" sz="1800" b="0" dirty="0">
              <a:solidFill>
                <a:srgbClr val="000000"/>
              </a:solidFill>
            </a:endParaRPr>
          </a:p>
        </p:txBody>
      </p:sp>
      <p:cxnSp>
        <p:nvCxnSpPr>
          <p:cNvPr id="6" name="Straight Connector 5">
            <a:extLst>
              <a:ext uri="{FF2B5EF4-FFF2-40B4-BE49-F238E27FC236}">
                <a16:creationId xmlns:a16="http://schemas.microsoft.com/office/drawing/2014/main" id="{F0CBE845-61EC-A6D4-A348-45F7EE5818E8}"/>
              </a:ext>
            </a:extLst>
          </p:cNvPr>
          <p:cNvCxnSpPr>
            <a:cxnSpLocks/>
          </p:cNvCxnSpPr>
          <p:nvPr/>
        </p:nvCxnSpPr>
        <p:spPr>
          <a:xfrm>
            <a:off x="4736593" y="206011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438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Session Outline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1439091" y="2182639"/>
            <a:ext cx="7482445" cy="3860152"/>
          </a:xfrm>
        </p:spPr>
        <p:txBody>
          <a:bodyPr lIns="91440" tIns="45720" rIns="91440" bIns="45720" anchor="t">
            <a:normAutofit fontScale="92500"/>
          </a:bodyPr>
          <a:lstStyle/>
          <a:p>
            <a:pPr marL="342900" indent="-342900" fontAlgn="base">
              <a:buFont typeface="Lato" panose="020F0502020204030203" pitchFamily="34" charset="0"/>
              <a:buChar char="–"/>
            </a:pPr>
            <a:r>
              <a:rPr lang="en-GB" sz="2200" b="0" dirty="0">
                <a:solidFill>
                  <a:srgbClr val="000000"/>
                </a:solidFill>
                <a:latin typeface="Lato"/>
                <a:ea typeface="Lato"/>
                <a:cs typeface="Rubik Medium"/>
              </a:rPr>
              <a:t>Introduction/</a:t>
            </a:r>
            <a:r>
              <a:rPr lang="1106" sz="2200" b="0" dirty="0">
                <a:solidFill>
                  <a:srgbClr val="000000"/>
                </a:solidFill>
                <a:latin typeface="Lato"/>
                <a:ea typeface="Lato"/>
                <a:cs typeface="Rubik Medium"/>
              </a:rPr>
              <a:t>Cyflwyniad</a:t>
            </a:r>
            <a:endParaRPr lang="en-GB" sz="2200" b="0" dirty="0">
              <a:solidFill>
                <a:srgbClr val="000000"/>
              </a:solidFill>
              <a:latin typeface="Lato"/>
              <a:ea typeface="Lato"/>
              <a:cs typeface="Rubik Medium"/>
            </a:endParaRPr>
          </a:p>
          <a:p>
            <a:pPr marL="342900" indent="-342900" fontAlgn="base">
              <a:buFont typeface="Lato" panose="020F0502020204030203" pitchFamily="34" charset="0"/>
              <a:buChar char="–"/>
            </a:pPr>
            <a:r>
              <a:rPr lang="en-US" sz="2200" b="0" dirty="0">
                <a:solidFill>
                  <a:srgbClr val="000000"/>
                </a:solidFill>
                <a:latin typeface="Lato"/>
                <a:ea typeface="Lato"/>
                <a:cs typeface="Rubik Medium"/>
              </a:rPr>
              <a:t>How do you feel about maths?/</a:t>
            </a:r>
            <a:r>
              <a:rPr lang="1106" sz="2200" b="0" dirty="0">
                <a:solidFill>
                  <a:srgbClr val="000000"/>
                </a:solidFill>
                <a:latin typeface="Lato"/>
                <a:ea typeface="Lato"/>
                <a:cs typeface="Rubik Medium"/>
              </a:rPr>
              <a:t>Sut yr ydych yn teimlo am fathemateg?</a:t>
            </a:r>
            <a:endParaRPr lang="en-US" sz="2200" b="0" dirty="0">
              <a:solidFill>
                <a:srgbClr val="000000"/>
              </a:solidFill>
              <a:latin typeface="Lato"/>
              <a:ea typeface="Lato"/>
              <a:cs typeface="Rubik Medium"/>
            </a:endParaRPr>
          </a:p>
          <a:p>
            <a:pPr marL="342900" indent="-342900" fontAlgn="base">
              <a:buFont typeface="Lato" panose="020F0502020204030203" pitchFamily="34" charset="0"/>
              <a:buChar char="–"/>
            </a:pPr>
            <a:r>
              <a:rPr lang="en-US" sz="2200" b="0" dirty="0">
                <a:solidFill>
                  <a:srgbClr val="000000"/>
                </a:solidFill>
                <a:latin typeface="Lato"/>
                <a:ea typeface="Lato"/>
                <a:cs typeface="Rubik Medium"/>
              </a:rPr>
              <a:t>Numeracy issue in the UK/</a:t>
            </a:r>
            <a:r>
              <a:rPr lang="1106" sz="2200" b="0" dirty="0">
                <a:solidFill>
                  <a:srgbClr val="000000"/>
                </a:solidFill>
                <a:latin typeface="Lato"/>
                <a:ea typeface="Lato"/>
                <a:cs typeface="Rubik Medium"/>
              </a:rPr>
              <a:t>Problemau rhifedd yn y DU</a:t>
            </a:r>
            <a:endParaRPr lang="en-US" sz="2200" b="0" dirty="0">
              <a:solidFill>
                <a:srgbClr val="000000"/>
              </a:solidFill>
              <a:latin typeface="Lato"/>
              <a:ea typeface="Lato"/>
              <a:cs typeface="Rubik Medium"/>
            </a:endParaRPr>
          </a:p>
          <a:p>
            <a:pPr marL="342900" indent="-342900" fontAlgn="base">
              <a:buFont typeface="Lato" panose="020F0502020204030203" pitchFamily="34" charset="0"/>
              <a:buChar char="–"/>
            </a:pPr>
            <a:r>
              <a:rPr lang="en-US" sz="2200" b="0" dirty="0">
                <a:solidFill>
                  <a:srgbClr val="000000"/>
                </a:solidFill>
                <a:latin typeface="Lato"/>
                <a:ea typeface="Lato"/>
                <a:cs typeface="Rubik Medium"/>
              </a:rPr>
              <a:t>Impacts of poor numeracy on adults and children/</a:t>
            </a:r>
            <a:r>
              <a:rPr lang="1106" sz="2200" b="0" dirty="0">
                <a:solidFill>
                  <a:srgbClr val="000000"/>
                </a:solidFill>
                <a:latin typeface="Lato"/>
                <a:ea typeface="Lato"/>
                <a:cs typeface="Rubik Medium"/>
              </a:rPr>
              <a:t>Effeithiau sgiliau rhifedd gwael ar oedolion a phlant</a:t>
            </a:r>
            <a:endParaRPr lang="en-US" sz="2200" b="0" dirty="0">
              <a:solidFill>
                <a:srgbClr val="000000"/>
              </a:solidFill>
              <a:latin typeface="Lato"/>
              <a:ea typeface="Lato"/>
              <a:cs typeface="Rubik Medium"/>
            </a:endParaRPr>
          </a:p>
          <a:p>
            <a:pPr marL="342900" indent="-342900" fontAlgn="base">
              <a:buFont typeface="Lato" panose="020F0502020204030203" pitchFamily="34" charset="0"/>
              <a:buChar char="–"/>
            </a:pPr>
            <a:r>
              <a:rPr lang="en-US" sz="2200" b="0" dirty="0">
                <a:solidFill>
                  <a:srgbClr val="000000"/>
                </a:solidFill>
                <a:latin typeface="Lato"/>
                <a:ea typeface="Lato"/>
                <a:cs typeface="Rubik Medium"/>
              </a:rPr>
              <a:t>Break/</a:t>
            </a:r>
            <a:r>
              <a:rPr lang="1106" sz="2200" b="0" dirty="0">
                <a:solidFill>
                  <a:srgbClr val="000000"/>
                </a:solidFill>
                <a:latin typeface="Lato"/>
                <a:ea typeface="Lato"/>
                <a:cs typeface="Rubik Medium"/>
              </a:rPr>
              <a:t>Egwyl</a:t>
            </a:r>
            <a:endParaRPr lang="en-US" sz="2200" b="0" dirty="0">
              <a:solidFill>
                <a:srgbClr val="000000"/>
              </a:solidFill>
              <a:latin typeface="Lato"/>
              <a:ea typeface="Lato"/>
              <a:cs typeface="Rubik Medium"/>
            </a:endParaRPr>
          </a:p>
          <a:p>
            <a:pPr marL="342900" indent="-342900" fontAlgn="base">
              <a:buFont typeface="Lato" panose="020F0502020204030203" pitchFamily="34" charset="0"/>
              <a:buChar char="–"/>
            </a:pPr>
            <a:r>
              <a:rPr lang="en-US" sz="2200" b="0" dirty="0">
                <a:solidFill>
                  <a:srgbClr val="000000"/>
                </a:solidFill>
                <a:latin typeface="Lato"/>
                <a:ea typeface="Lato"/>
                <a:cs typeface="Rubik Medium"/>
              </a:rPr>
              <a:t>Maths anxiety and Dyscalculia/</a:t>
            </a:r>
            <a:r>
              <a:rPr lang="1106" sz="2200" b="0" dirty="0">
                <a:solidFill>
                  <a:srgbClr val="000000"/>
                </a:solidFill>
                <a:latin typeface="Lato"/>
                <a:ea typeface="Lato"/>
                <a:cs typeface="Rubik Medium"/>
              </a:rPr>
              <a:t>Gorbryder ynghylch mathemateg a Dyscalcwlia</a:t>
            </a:r>
            <a:endParaRPr lang="en-US" sz="2200" b="0" dirty="0">
              <a:solidFill>
                <a:srgbClr val="000000"/>
              </a:solidFill>
              <a:latin typeface="Lato"/>
              <a:ea typeface="Lato"/>
              <a:cs typeface="Rubik Medium"/>
            </a:endParaRPr>
          </a:p>
          <a:p>
            <a:pPr marL="342900" indent="-342900" fontAlgn="base">
              <a:buFont typeface="Lato" panose="020F0502020204030203" pitchFamily="34" charset="0"/>
              <a:buChar char="–"/>
            </a:pPr>
            <a:r>
              <a:rPr lang="en-US" sz="2200" b="0" dirty="0">
                <a:solidFill>
                  <a:srgbClr val="000000"/>
                </a:solidFill>
                <a:latin typeface="Lato"/>
                <a:ea typeface="Lato"/>
                <a:cs typeface="Rubik Medium"/>
              </a:rPr>
              <a:t>Family Maths Toolkit/</a:t>
            </a:r>
            <a:r>
              <a:rPr lang="1106" sz="2200" b="0" dirty="0">
                <a:solidFill>
                  <a:srgbClr val="000000"/>
                </a:solidFill>
                <a:latin typeface="Lato"/>
                <a:ea typeface="Lato"/>
                <a:cs typeface="Rubik Medium"/>
              </a:rPr>
              <a:t>Pecyn Cymorth Mathemateg i'r Teulu</a:t>
            </a:r>
            <a:endParaRPr lang="en-US" sz="2200" b="0" dirty="0">
              <a:solidFill>
                <a:srgbClr val="000000"/>
              </a:solidFill>
              <a:latin typeface="Lato"/>
              <a:ea typeface="Lato"/>
              <a:cs typeface="Rubik Medium"/>
            </a:endParaRPr>
          </a:p>
          <a:p>
            <a:pPr marL="342900" indent="-342900">
              <a:buFont typeface="Lato" panose="020F0502020204030203" pitchFamily="34" charset="0"/>
              <a:buChar char="–"/>
            </a:pPr>
            <a:r>
              <a:rPr lang="en-GB" sz="2200" b="0" dirty="0">
                <a:solidFill>
                  <a:srgbClr val="000000"/>
                </a:solidFill>
                <a:latin typeface="Lato"/>
                <a:ea typeface="Lato"/>
                <a:cs typeface="Rubik Medium"/>
              </a:rPr>
              <a:t>Wrap up/</a:t>
            </a:r>
            <a:r>
              <a:rPr lang="1106" sz="2200" b="0" dirty="0">
                <a:solidFill>
                  <a:srgbClr val="000000"/>
                </a:solidFill>
                <a:latin typeface="Lato"/>
                <a:ea typeface="Lato"/>
                <a:cs typeface="Rubik Medium"/>
              </a:rPr>
              <a:t>Dirwyn i ben</a:t>
            </a:r>
          </a:p>
          <a:p>
            <a:endParaRPr lang="en-GB" sz="2400" b="0" dirty="0">
              <a:solidFill>
                <a:srgbClr val="000000"/>
              </a:solidFill>
              <a:latin typeface="Lato"/>
              <a:ea typeface="Lato"/>
              <a:cs typeface="Rubik Medium"/>
            </a:endParaRPr>
          </a:p>
          <a:p>
            <a:pPr marL="213995" indent="-213995" fontAlgn="base">
              <a:buFont typeface="Arial" panose="020B0604020202020204" pitchFamily="34" charset="0"/>
              <a:buChar char="•"/>
            </a:pPr>
            <a:endParaRPr lang="en-GB" sz="300" dirty="0">
              <a:latin typeface="Lato" panose="020F0502020204030203" pitchFamily="34" charset="0"/>
              <a:ea typeface="Lato" panose="020F0502020204030203" pitchFamily="34" charset="0"/>
            </a:endParaRPr>
          </a:p>
        </p:txBody>
      </p:sp>
      <p:pic>
        <p:nvPicPr>
          <p:cNvPr id="12" name="Graphic 11" descr="Harvey Balls 0% with solid fill">
            <a:extLst>
              <a:ext uri="{FF2B5EF4-FFF2-40B4-BE49-F238E27FC236}">
                <a16:creationId xmlns:a16="http://schemas.microsoft.com/office/drawing/2014/main" id="{C90BE78F-E65C-E114-DE23-57D964D40E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31611" y="2457277"/>
            <a:ext cx="252000" cy="252000"/>
          </a:xfrm>
          <a:prstGeom prst="rect">
            <a:avLst/>
          </a:prstGeom>
        </p:spPr>
      </p:pic>
      <p:pic>
        <p:nvPicPr>
          <p:cNvPr id="15" name="Graphic 14" descr="Harvey Balls 15% with solid fill">
            <a:extLst>
              <a:ext uri="{FF2B5EF4-FFF2-40B4-BE49-F238E27FC236}">
                <a16:creationId xmlns:a16="http://schemas.microsoft.com/office/drawing/2014/main" id="{D576121E-F879-C0D7-0DBD-11F7CC6037F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31611" y="2881666"/>
            <a:ext cx="252000" cy="252000"/>
          </a:xfrm>
          <a:prstGeom prst="rect">
            <a:avLst/>
          </a:prstGeom>
        </p:spPr>
      </p:pic>
      <p:pic>
        <p:nvPicPr>
          <p:cNvPr id="17" name="Graphic 16" descr="Tea with solid fill">
            <a:extLst>
              <a:ext uri="{FF2B5EF4-FFF2-40B4-BE49-F238E27FC236}">
                <a16:creationId xmlns:a16="http://schemas.microsoft.com/office/drawing/2014/main" id="{54FE0521-8082-B965-7E64-F383A4D8E3A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15092" y="4112715"/>
            <a:ext cx="324000" cy="324000"/>
          </a:xfrm>
          <a:prstGeom prst="rect">
            <a:avLst/>
          </a:prstGeom>
        </p:spPr>
      </p:pic>
      <p:pic>
        <p:nvPicPr>
          <p:cNvPr id="18" name="Graphic 17" descr="Harvey Balls 40% with solid fill">
            <a:extLst>
              <a:ext uri="{FF2B5EF4-FFF2-40B4-BE49-F238E27FC236}">
                <a16:creationId xmlns:a16="http://schemas.microsoft.com/office/drawing/2014/main" id="{6F1CF9D8-8B58-F852-799D-8D9B929030D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1131611" y="3762194"/>
            <a:ext cx="252000" cy="252000"/>
          </a:xfrm>
          <a:prstGeom prst="rect">
            <a:avLst/>
          </a:prstGeom>
        </p:spPr>
      </p:pic>
      <p:pic>
        <p:nvPicPr>
          <p:cNvPr id="19" name="Graphic 18" descr="Harvey Balls 25% with solid fill">
            <a:extLst>
              <a:ext uri="{FF2B5EF4-FFF2-40B4-BE49-F238E27FC236}">
                <a16:creationId xmlns:a16="http://schemas.microsoft.com/office/drawing/2014/main" id="{5F406730-FDD8-3B4F-0B09-414D7FA13DB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1131611" y="3315584"/>
            <a:ext cx="252000" cy="252000"/>
          </a:xfrm>
          <a:prstGeom prst="rect">
            <a:avLst/>
          </a:prstGeom>
        </p:spPr>
      </p:pic>
      <p:pic>
        <p:nvPicPr>
          <p:cNvPr id="20" name="Graphic 19" descr="Harvey Balls 100% with solid fill">
            <a:extLst>
              <a:ext uri="{FF2B5EF4-FFF2-40B4-BE49-F238E27FC236}">
                <a16:creationId xmlns:a16="http://schemas.microsoft.com/office/drawing/2014/main" id="{9F29745B-62E5-E074-4E5E-02F5F212A26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31611" y="5464570"/>
            <a:ext cx="252000" cy="252000"/>
          </a:xfrm>
          <a:prstGeom prst="rect">
            <a:avLst/>
          </a:prstGeom>
        </p:spPr>
      </p:pic>
      <p:pic>
        <p:nvPicPr>
          <p:cNvPr id="7" name="Graphic 6" descr="Harvey Balls 65% with solid fill">
            <a:extLst>
              <a:ext uri="{FF2B5EF4-FFF2-40B4-BE49-F238E27FC236}">
                <a16:creationId xmlns:a16="http://schemas.microsoft.com/office/drawing/2014/main" id="{ADD56A15-FA26-7AD1-990B-2B114554266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27879" y="4604103"/>
            <a:ext cx="252000" cy="252000"/>
          </a:xfrm>
          <a:prstGeom prst="rect">
            <a:avLst/>
          </a:prstGeom>
        </p:spPr>
      </p:pic>
      <p:pic>
        <p:nvPicPr>
          <p:cNvPr id="11" name="Graphic 10" descr="Harvey Balls 90% with solid fill">
            <a:extLst>
              <a:ext uri="{FF2B5EF4-FFF2-40B4-BE49-F238E27FC236}">
                <a16:creationId xmlns:a16="http://schemas.microsoft.com/office/drawing/2014/main" id="{D5B21A6F-2352-8C5D-19E8-B6F48E39843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131611" y="5029795"/>
            <a:ext cx="252000" cy="252000"/>
          </a:xfrm>
          <a:prstGeom prst="rect">
            <a:avLst/>
          </a:prstGeom>
        </p:spPr>
      </p:pic>
      <p:pic>
        <p:nvPicPr>
          <p:cNvPr id="6" name="Graphic 5" descr="Harvey Balls 0% with solid fill">
            <a:extLst>
              <a:ext uri="{FF2B5EF4-FFF2-40B4-BE49-F238E27FC236}">
                <a16:creationId xmlns:a16="http://schemas.microsoft.com/office/drawing/2014/main" id="{EC087BCC-0F18-FA3C-B330-B7BB1BFBE21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0" name="Graphic 9" descr="Harvey Balls 15% with solid fill">
            <a:extLst>
              <a:ext uri="{FF2B5EF4-FFF2-40B4-BE49-F238E27FC236}">
                <a16:creationId xmlns:a16="http://schemas.microsoft.com/office/drawing/2014/main" id="{2CEB9C92-2563-2628-519D-EDF3C0D43A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4" name="Graphic 13" descr="Tea with solid fill">
            <a:extLst>
              <a:ext uri="{FF2B5EF4-FFF2-40B4-BE49-F238E27FC236}">
                <a16:creationId xmlns:a16="http://schemas.microsoft.com/office/drawing/2014/main" id="{B81621BA-4E3C-06B5-FCA0-36C7C0F8892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F14FF959-F88F-F850-DF21-96514CDE55B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81453071-BAF5-39EB-E45D-900234A39D4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59E8225B-9A79-DFEC-4D61-D63D7D62583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372B6A5A-0DD2-8982-3352-4D9CB3CD4C9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96199115-19E7-0964-FFE8-A658F9C3FD1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022601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74511CBE-91E5-14B4-7E78-3933CF0731EF}"/>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p:cNvSpPr txBox="1"/>
          <p:nvPr/>
        </p:nvSpPr>
        <p:spPr>
          <a:xfrm>
            <a:off x="1214436" y="2104727"/>
            <a:ext cx="6841427" cy="2199705"/>
          </a:xfrm>
          <a:prstGeom prst="rect">
            <a:avLst/>
          </a:prstGeom>
          <a:solidFill>
            <a:schemeClr val="bg1"/>
          </a:solidFill>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000" b="1" dirty="0">
                <a:solidFill>
                  <a:srgbClr val="0AB9EE"/>
                </a:solidFill>
                <a:latin typeface="Rubik SemiBold"/>
                <a:ea typeface="Lato"/>
                <a:cs typeface="Lato"/>
              </a:rPr>
              <a:t>Objective: Understand the extent of the numeracy issue in the UK and the reasons for it</a:t>
            </a:r>
            <a:r>
              <a:rPr lang="en-US" sz="2000" b="1" dirty="0">
                <a:solidFill>
                  <a:srgbClr val="0AB9EE"/>
                </a:solidFill>
                <a:latin typeface="Rubik SemiBold"/>
                <a:ea typeface="Lato"/>
                <a:cs typeface="Lato"/>
              </a:rPr>
              <a:t> </a:t>
            </a:r>
          </a:p>
          <a:p>
            <a:pPr algn="ctr">
              <a:lnSpc>
                <a:spcPts val="3456"/>
              </a:lnSpc>
            </a:pPr>
            <a:endParaRPr lang="en-US" sz="2000" b="1" dirty="0">
              <a:solidFill>
                <a:srgbClr val="0AB9EE"/>
              </a:solidFill>
              <a:latin typeface="Rubik SemiBold"/>
              <a:ea typeface="Lato"/>
              <a:cs typeface="Lato"/>
            </a:endParaRPr>
          </a:p>
          <a:p>
            <a:pPr algn="ctr">
              <a:lnSpc>
                <a:spcPts val="3456"/>
              </a:lnSpc>
            </a:pPr>
            <a:r>
              <a:rPr lang="1106" sz="2000" b="1" dirty="0">
                <a:solidFill>
                  <a:srgbClr val="0AB9EE"/>
                </a:solidFill>
                <a:latin typeface="Rubik SemiBold"/>
                <a:ea typeface="Lato"/>
                <a:cs typeface="Lato"/>
              </a:rPr>
              <a:t>Amcan: Deall hyd a lled y broblem rhifedd yn y DU a'r rhesymau drosti</a:t>
            </a:r>
            <a:endParaRPr lang="en-US" sz="2000" b="1" dirty="0">
              <a:solidFill>
                <a:srgbClr val="0AB9EE"/>
              </a:solidFill>
              <a:latin typeface="Rubik SemiBold"/>
              <a:cs typeface="Rubik SemiBold"/>
            </a:endParaRPr>
          </a:p>
        </p:txBody>
      </p:sp>
    </p:spTree>
    <p:extLst>
      <p:ext uri="{BB962C8B-B14F-4D97-AF65-F5344CB8AC3E}">
        <p14:creationId xmlns:p14="http://schemas.microsoft.com/office/powerpoint/2010/main" val="3724165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6E9F9A2-0EB0-3D9B-8B31-653F07C02B10}"/>
              </a:ext>
            </a:extLst>
          </p:cNvPr>
          <p:cNvSpPr>
            <a:spLocks noGrp="1"/>
          </p:cNvSpPr>
          <p:nvPr>
            <p:ph type="body" sz="quarter" idx="13"/>
          </p:nvPr>
        </p:nvSpPr>
        <p:spPr/>
        <p:txBody>
          <a:bodyPr/>
          <a:lstStyle/>
          <a:p>
            <a:r>
              <a:rPr lang="en-GB" sz="3000" b="1" dirty="0"/>
              <a:t>How do you feel about maths?</a:t>
            </a:r>
          </a:p>
          <a:p>
            <a:r>
              <a:rPr lang="1106" sz="3000" b="1" dirty="0"/>
              <a:t>Sut yr ydych yn teimlo am fathemateg?</a:t>
            </a:r>
          </a:p>
          <a:p>
            <a:endParaRPr lang="en-GB" sz="3000" b="1" dirty="0"/>
          </a:p>
          <a:p>
            <a:endParaRPr lang="en-GB" sz="3000" b="1" dirty="0"/>
          </a:p>
        </p:txBody>
      </p:sp>
      <p:pic>
        <p:nvPicPr>
          <p:cNvPr id="6" name="Online Media 5" title="How I feel about maths">
            <a:hlinkClick r:id="" action="ppaction://media"/>
            <a:extLst>
              <a:ext uri="{FF2B5EF4-FFF2-40B4-BE49-F238E27FC236}">
                <a16:creationId xmlns:a16="http://schemas.microsoft.com/office/drawing/2014/main" id="{0B1FAB2E-8A96-9C55-26F2-8A78B1DD2396}"/>
              </a:ext>
            </a:extLst>
          </p:cNvPr>
          <p:cNvPicPr>
            <a:picLocks noRot="1" noChangeAspect="1"/>
          </p:cNvPicPr>
          <p:nvPr>
            <a:videoFile r:link="rId1"/>
          </p:nvPr>
        </p:nvPicPr>
        <p:blipFill>
          <a:blip r:embed="rId3"/>
          <a:stretch>
            <a:fillRect/>
          </a:stretch>
        </p:blipFill>
        <p:spPr>
          <a:xfrm>
            <a:off x="853295" y="2081917"/>
            <a:ext cx="7745824" cy="4376391"/>
          </a:xfrm>
          <a:prstGeom prst="rect">
            <a:avLst/>
          </a:prstGeom>
        </p:spPr>
      </p:pic>
      <p:pic>
        <p:nvPicPr>
          <p:cNvPr id="3" name="Graphic 2" descr="Harvey Balls 0% with solid fill">
            <a:extLst>
              <a:ext uri="{FF2B5EF4-FFF2-40B4-BE49-F238E27FC236}">
                <a16:creationId xmlns:a16="http://schemas.microsoft.com/office/drawing/2014/main" id="{ABCD33B7-D4AD-1A0C-F5D8-E587494808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E35B08A3-5C4E-9D23-EA17-B07CB57926D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C79D0332-DF33-32EB-8491-AF54DD3B247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9ED75F57-2A4A-8BA5-4763-634AADA8D25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746643"/>
            <a:ext cx="252000" cy="252000"/>
          </a:xfrm>
          <a:prstGeom prst="rect">
            <a:avLst/>
          </a:prstGeom>
        </p:spPr>
      </p:pic>
      <p:pic>
        <p:nvPicPr>
          <p:cNvPr id="15" name="Graphic 14" descr="Harvey Balls 25% with solid fill">
            <a:extLst>
              <a:ext uri="{FF2B5EF4-FFF2-40B4-BE49-F238E27FC236}">
                <a16:creationId xmlns:a16="http://schemas.microsoft.com/office/drawing/2014/main" id="{D0831245-183A-E7EA-5E6A-934C90CC2DF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8982" y="3300033"/>
            <a:ext cx="252000" cy="252000"/>
          </a:xfrm>
          <a:prstGeom prst="rect">
            <a:avLst/>
          </a:prstGeom>
        </p:spPr>
      </p:pic>
      <p:pic>
        <p:nvPicPr>
          <p:cNvPr id="18" name="Graphic 17" descr="Harvey Balls 100% with solid fill">
            <a:extLst>
              <a:ext uri="{FF2B5EF4-FFF2-40B4-BE49-F238E27FC236}">
                <a16:creationId xmlns:a16="http://schemas.microsoft.com/office/drawing/2014/main" id="{7706F2E0-14BF-2FE0-165A-B159CB3B2A1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8982" y="5449019"/>
            <a:ext cx="252000" cy="252000"/>
          </a:xfrm>
          <a:prstGeom prst="rect">
            <a:avLst/>
          </a:prstGeom>
        </p:spPr>
      </p:pic>
      <p:pic>
        <p:nvPicPr>
          <p:cNvPr id="20" name="Graphic 19" descr="Harvey Balls 65% with solid fill">
            <a:extLst>
              <a:ext uri="{FF2B5EF4-FFF2-40B4-BE49-F238E27FC236}">
                <a16:creationId xmlns:a16="http://schemas.microsoft.com/office/drawing/2014/main" id="{95C44EE3-7CA4-2E6B-240D-F9840E015AD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250" y="4588552"/>
            <a:ext cx="252000" cy="252000"/>
          </a:xfrm>
          <a:prstGeom prst="rect">
            <a:avLst/>
          </a:prstGeom>
        </p:spPr>
      </p:pic>
      <p:pic>
        <p:nvPicPr>
          <p:cNvPr id="22" name="Graphic 21" descr="Harvey Balls 90% with solid fill">
            <a:extLst>
              <a:ext uri="{FF2B5EF4-FFF2-40B4-BE49-F238E27FC236}">
                <a16:creationId xmlns:a16="http://schemas.microsoft.com/office/drawing/2014/main" id="{334B671D-9DFD-AA31-38D7-8B42C8E9F3E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939718483"/>
      </p:ext>
    </p:extLst>
  </p:cSld>
  <p:clrMapOvr>
    <a:masterClrMapping/>
  </p:clrMapOvr>
  <p:timing>
    <p:tnLst>
      <p:par>
        <p:cTn id="1" dur="indefinite" restart="never" nodeType="tmRoot">
          <p:childTnLst>
            <p:video>
              <p:cMediaNode vol="80000">
                <p:cTn id="2" fill="hold" display="0">
                  <p:stCondLst>
                    <p:cond delay="indefinite"/>
                  </p:stCondLst>
                </p:cTn>
                <p:tgtEl>
                  <p:spTgt spid="6"/>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95FCBDD-7972-D6C2-B285-393C834E24F9}"/>
              </a:ext>
            </a:extLst>
          </p:cNvPr>
          <p:cNvSpPr>
            <a:spLocks noGrp="1"/>
          </p:cNvSpPr>
          <p:nvPr>
            <p:ph type="body" sz="quarter" idx="13"/>
          </p:nvPr>
        </p:nvSpPr>
        <p:spPr>
          <a:xfrm>
            <a:off x="579328" y="441132"/>
            <a:ext cx="7985344" cy="1158745"/>
          </a:xfrm>
        </p:spPr>
        <p:txBody>
          <a:bodyPr/>
          <a:lstStyle/>
          <a:p>
            <a:r>
              <a:rPr lang="en-GB" sz="3000" b="1" dirty="0"/>
              <a:t>How do you feel about maths?</a:t>
            </a:r>
          </a:p>
          <a:p>
            <a:r>
              <a:rPr lang="1106" sz="3000" b="1" dirty="0"/>
              <a:t>Sut yr ydych yn teimlo am fathemateg?</a:t>
            </a:r>
          </a:p>
          <a:p>
            <a:endParaRPr lang="en-GB" sz="3000" b="1" dirty="0"/>
          </a:p>
        </p:txBody>
      </p:sp>
      <p:pic>
        <p:nvPicPr>
          <p:cNvPr id="1026" name="Picture 2">
            <a:extLst>
              <a:ext uri="{FF2B5EF4-FFF2-40B4-BE49-F238E27FC236}">
                <a16:creationId xmlns:a16="http://schemas.microsoft.com/office/drawing/2014/main" id="{F41895D3-C897-3864-01B5-143DD5286421}"/>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996644" y="2015232"/>
            <a:ext cx="5368618" cy="4544026"/>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CA6FC447-8AB9-8C9F-242E-F4C37CCC766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6" name="Graphic 15" descr="Harvey Balls 15% with solid fill">
            <a:extLst>
              <a:ext uri="{FF2B5EF4-FFF2-40B4-BE49-F238E27FC236}">
                <a16:creationId xmlns:a16="http://schemas.microsoft.com/office/drawing/2014/main" id="{44E20420-37A9-100E-7ADB-7E33A2F0857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8" name="Graphic 17" descr="Tea with solid fill">
            <a:extLst>
              <a:ext uri="{FF2B5EF4-FFF2-40B4-BE49-F238E27FC236}">
                <a16:creationId xmlns:a16="http://schemas.microsoft.com/office/drawing/2014/main" id="{EF11F646-F69F-950B-3EBC-AF30A7B5E3C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0" name="Graphic 19" descr="Harvey Balls 40% with solid fill">
            <a:extLst>
              <a:ext uri="{FF2B5EF4-FFF2-40B4-BE49-F238E27FC236}">
                <a16:creationId xmlns:a16="http://schemas.microsoft.com/office/drawing/2014/main" id="{1A39534F-4766-0252-A04E-A10E757A4AB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2" name="Graphic 21" descr="Harvey Balls 25% with solid fill">
            <a:extLst>
              <a:ext uri="{FF2B5EF4-FFF2-40B4-BE49-F238E27FC236}">
                <a16:creationId xmlns:a16="http://schemas.microsoft.com/office/drawing/2014/main" id="{8E632A35-F54A-E36C-DCDF-D877AE5B3A1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4" name="Graphic 23" descr="Harvey Balls 100% with solid fill">
            <a:extLst>
              <a:ext uri="{FF2B5EF4-FFF2-40B4-BE49-F238E27FC236}">
                <a16:creationId xmlns:a16="http://schemas.microsoft.com/office/drawing/2014/main" id="{32C5DD3A-3620-7079-E5BC-F0AF67C138E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6" name="Graphic 25" descr="Harvey Balls 65% with solid fill">
            <a:extLst>
              <a:ext uri="{FF2B5EF4-FFF2-40B4-BE49-F238E27FC236}">
                <a16:creationId xmlns:a16="http://schemas.microsoft.com/office/drawing/2014/main" id="{9EBC7917-C003-30DD-A4C5-EA6BBB7EBF7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8" name="Graphic 27" descr="Harvey Balls 90% with solid fill">
            <a:extLst>
              <a:ext uri="{FF2B5EF4-FFF2-40B4-BE49-F238E27FC236}">
                <a16:creationId xmlns:a16="http://schemas.microsoft.com/office/drawing/2014/main" id="{BDB5BC92-8569-EBCC-C80F-B088F9E77C0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589845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B647A9-7362-6136-921B-6900DF365358}"/>
              </a:ext>
            </a:extLst>
          </p:cNvPr>
          <p:cNvSpPr>
            <a:spLocks noGrp="1"/>
          </p:cNvSpPr>
          <p:nvPr>
            <p:ph type="body" sz="quarter" idx="13"/>
          </p:nvPr>
        </p:nvSpPr>
        <p:spPr/>
        <p:txBody>
          <a:bodyPr/>
          <a:lstStyle/>
          <a:p>
            <a:r>
              <a:rPr lang="en-GB" sz="3000" b="1" dirty="0"/>
              <a:t>Numeracy issue in the UK</a:t>
            </a:r>
          </a:p>
          <a:p>
            <a:r>
              <a:rPr lang="1106" sz="3000" b="1" dirty="0"/>
              <a:t>Problemau rhifedd yn y DU</a:t>
            </a:r>
          </a:p>
          <a:p>
            <a:endParaRPr lang="en-GB" sz="3000" b="1" dirty="0"/>
          </a:p>
        </p:txBody>
      </p:sp>
      <p:sp>
        <p:nvSpPr>
          <p:cNvPr id="7" name="TextBox 24">
            <a:extLst>
              <a:ext uri="{FF2B5EF4-FFF2-40B4-BE49-F238E27FC236}">
                <a16:creationId xmlns:a16="http://schemas.microsoft.com/office/drawing/2014/main" id="{F302131E-5763-4647-65F4-258D3D1BC5BF}"/>
              </a:ext>
            </a:extLst>
          </p:cNvPr>
          <p:cNvSpPr txBox="1">
            <a:spLocks noChangeArrowheads="1"/>
          </p:cNvSpPr>
          <p:nvPr/>
        </p:nvSpPr>
        <p:spPr bwMode="auto">
          <a:xfrm>
            <a:off x="4684529" y="2499989"/>
            <a:ext cx="445947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dirty="0">
                <a:latin typeface="Lato" panose="020F0502020204030203" pitchFamily="34" charset="0"/>
              </a:rPr>
              <a:t>of adults have the numeracy skills expected of children at primary school</a:t>
            </a:r>
          </a:p>
          <a:p>
            <a:pPr eaLnBrk="1" hangingPunct="1"/>
            <a:endParaRPr lang="en-GB" altLang="en-US" dirty="0">
              <a:latin typeface="Lato" panose="020F0502020204030203" pitchFamily="34" charset="0"/>
            </a:endParaRPr>
          </a:p>
          <a:p>
            <a:r>
              <a:rPr lang="1106" altLang="en-US" dirty="0">
                <a:latin typeface="Lato" panose="020F0502020204030203" pitchFamily="34" charset="77"/>
              </a:rPr>
              <a:t>o oedolion yn meddu ar y sgiliau rhifedd y disgwylir ymhlith plant ysgol gynradd</a:t>
            </a:r>
            <a:endParaRPr lang="en-GB" altLang="en-US" dirty="0">
              <a:latin typeface="Lato" panose="020F0502020204030203" pitchFamily="34" charset="77"/>
              <a:cs typeface="Arial"/>
            </a:endParaRPr>
          </a:p>
        </p:txBody>
      </p:sp>
      <p:sp>
        <p:nvSpPr>
          <p:cNvPr id="8" name="TextBox 24">
            <a:extLst>
              <a:ext uri="{FF2B5EF4-FFF2-40B4-BE49-F238E27FC236}">
                <a16:creationId xmlns:a16="http://schemas.microsoft.com/office/drawing/2014/main" id="{3FA0B457-CC22-FC21-558F-A47B8018BF1B}"/>
              </a:ext>
            </a:extLst>
          </p:cNvPr>
          <p:cNvSpPr txBox="1">
            <a:spLocks noChangeArrowheads="1"/>
          </p:cNvSpPr>
          <p:nvPr/>
        </p:nvSpPr>
        <p:spPr bwMode="auto">
          <a:xfrm>
            <a:off x="2728605" y="2684655"/>
            <a:ext cx="247265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6600" b="1">
                <a:solidFill>
                  <a:srgbClr val="00304A"/>
                </a:solidFill>
                <a:latin typeface="Lato" panose="020F0502020204030203" pitchFamily="34" charset="0"/>
              </a:rPr>
              <a:t>49%</a:t>
            </a:r>
            <a:endParaRPr lang="en-GB" altLang="en-US" sz="6600">
              <a:solidFill>
                <a:srgbClr val="00304A"/>
              </a:solidFill>
              <a:latin typeface="Lato" panose="020F0502020204030203" pitchFamily="34" charset="0"/>
              <a:cs typeface="Arial"/>
            </a:endParaRPr>
          </a:p>
        </p:txBody>
      </p:sp>
      <p:sp>
        <p:nvSpPr>
          <p:cNvPr id="9" name="TextBox 24">
            <a:extLst>
              <a:ext uri="{FF2B5EF4-FFF2-40B4-BE49-F238E27FC236}">
                <a16:creationId xmlns:a16="http://schemas.microsoft.com/office/drawing/2014/main" id="{F12288B1-E26F-0B46-5D72-1999A328EB49}"/>
              </a:ext>
            </a:extLst>
          </p:cNvPr>
          <p:cNvSpPr txBox="1">
            <a:spLocks noChangeArrowheads="1"/>
          </p:cNvSpPr>
          <p:nvPr/>
        </p:nvSpPr>
        <p:spPr bwMode="auto">
          <a:xfrm>
            <a:off x="2728604" y="4567332"/>
            <a:ext cx="247265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6600" b="1">
                <a:solidFill>
                  <a:srgbClr val="00304A"/>
                </a:solidFill>
                <a:latin typeface="Lato" panose="020F0502020204030203" pitchFamily="34" charset="0"/>
              </a:rPr>
              <a:t>78%</a:t>
            </a:r>
            <a:endParaRPr lang="en-GB" altLang="en-US" sz="6600">
              <a:solidFill>
                <a:srgbClr val="00304A"/>
              </a:solidFill>
              <a:latin typeface="Lato" panose="020F0502020204030203" pitchFamily="34" charset="0"/>
              <a:cs typeface="Arial"/>
            </a:endParaRPr>
          </a:p>
        </p:txBody>
      </p:sp>
      <p:sp>
        <p:nvSpPr>
          <p:cNvPr id="10" name="TextBox 24">
            <a:extLst>
              <a:ext uri="{FF2B5EF4-FFF2-40B4-BE49-F238E27FC236}">
                <a16:creationId xmlns:a16="http://schemas.microsoft.com/office/drawing/2014/main" id="{D11D951C-9348-5F3E-5782-C1D6D9158E80}"/>
              </a:ext>
            </a:extLst>
          </p:cNvPr>
          <p:cNvSpPr txBox="1">
            <a:spLocks noChangeArrowheads="1"/>
          </p:cNvSpPr>
          <p:nvPr/>
        </p:nvSpPr>
        <p:spPr bwMode="auto">
          <a:xfrm>
            <a:off x="4678812" y="4421164"/>
            <a:ext cx="422620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en-US" dirty="0">
                <a:latin typeface="Lato" panose="020F0502020204030203" pitchFamily="34" charset="0"/>
              </a:rPr>
              <a:t>of adults are working below Level 2 (‘C/4’ at GCSE)</a:t>
            </a:r>
          </a:p>
          <a:p>
            <a:endParaRPr lang="en-GB" altLang="en-US" dirty="0">
              <a:latin typeface="Lato" panose="020F0502020204030203" pitchFamily="34" charset="0"/>
              <a:cs typeface="Arial"/>
            </a:endParaRPr>
          </a:p>
          <a:p>
            <a:r>
              <a:rPr lang="1106" altLang="en-US" dirty="0">
                <a:latin typeface="Lato" panose="020F0502020204030203" pitchFamily="34" charset="77"/>
              </a:rPr>
              <a:t>o oedolion yn gweithio islaw Lefel 2 (TGAU gradd ‘C/4’)</a:t>
            </a:r>
            <a:endParaRPr lang="en-GB" altLang="en-US" dirty="0">
              <a:latin typeface="Lato" panose="020F0502020204030203" pitchFamily="34" charset="77"/>
              <a:cs typeface="Arial"/>
            </a:endParaRPr>
          </a:p>
        </p:txBody>
      </p:sp>
      <p:pic>
        <p:nvPicPr>
          <p:cNvPr id="4100" name="Picture 4" descr="A people graph showing 4.9 out of 10 people filled in (representing 49% of adults having the numeracy skills expected of a primary school aged child).">
            <a:extLst>
              <a:ext uri="{FF2B5EF4-FFF2-40B4-BE49-F238E27FC236}">
                <a16:creationId xmlns:a16="http://schemas.microsoft.com/office/drawing/2014/main" id="{950547E9-13BA-B240-98F1-D36C31F46C2C}"/>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59277" y="2879166"/>
            <a:ext cx="1869328" cy="93466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A people graph showing 7.8  out of 10 people filled in (representing 78% of adults working below Level 2, or a passing grade at GCSE).">
            <a:extLst>
              <a:ext uri="{FF2B5EF4-FFF2-40B4-BE49-F238E27FC236}">
                <a16:creationId xmlns:a16="http://schemas.microsoft.com/office/drawing/2014/main" id="{765D3328-E069-4C73-8758-C641E03E023E}"/>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59277" y="4724733"/>
            <a:ext cx="1869328" cy="934664"/>
          </a:xfrm>
          <a:prstGeom prst="rect">
            <a:avLst/>
          </a:prstGeom>
          <a:noFill/>
          <a:extLst>
            <a:ext uri="{909E8E84-426E-40DD-AFC4-6F175D3DCCD1}">
              <a14:hiddenFill xmlns:a14="http://schemas.microsoft.com/office/drawing/2010/main">
                <a:solidFill>
                  <a:srgbClr val="FFFFFF"/>
                </a:solidFill>
              </a14:hiddenFill>
            </a:ext>
          </a:extLst>
        </p:spPr>
      </p:pic>
      <p:pic>
        <p:nvPicPr>
          <p:cNvPr id="18" name="Graphic 17" descr="Harvey Balls 0% with solid fill">
            <a:extLst>
              <a:ext uri="{FF2B5EF4-FFF2-40B4-BE49-F238E27FC236}">
                <a16:creationId xmlns:a16="http://schemas.microsoft.com/office/drawing/2014/main" id="{AACD085D-9222-E5F2-1E30-62DC776783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441726"/>
            <a:ext cx="252000" cy="252000"/>
          </a:xfrm>
          <a:prstGeom prst="rect">
            <a:avLst/>
          </a:prstGeom>
        </p:spPr>
      </p:pic>
      <p:pic>
        <p:nvPicPr>
          <p:cNvPr id="20" name="Graphic 19" descr="Harvey Balls 15% with solid fill">
            <a:extLst>
              <a:ext uri="{FF2B5EF4-FFF2-40B4-BE49-F238E27FC236}">
                <a16:creationId xmlns:a16="http://schemas.microsoft.com/office/drawing/2014/main" id="{5CB986EB-966E-D283-B930-E56AFB6C5BD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8982" y="2866115"/>
            <a:ext cx="252000" cy="252000"/>
          </a:xfrm>
          <a:prstGeom prst="rect">
            <a:avLst/>
          </a:prstGeom>
        </p:spPr>
      </p:pic>
      <p:pic>
        <p:nvPicPr>
          <p:cNvPr id="22" name="Graphic 21" descr="Tea with solid fill">
            <a:extLst>
              <a:ext uri="{FF2B5EF4-FFF2-40B4-BE49-F238E27FC236}">
                <a16:creationId xmlns:a16="http://schemas.microsoft.com/office/drawing/2014/main" id="{73968E01-22FE-FBAF-A7AE-1B2DA03F3AE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2463" y="4097164"/>
            <a:ext cx="324000" cy="324000"/>
          </a:xfrm>
          <a:prstGeom prst="rect">
            <a:avLst/>
          </a:prstGeom>
        </p:spPr>
      </p:pic>
      <p:pic>
        <p:nvPicPr>
          <p:cNvPr id="24" name="Graphic 23" descr="Harvey Balls 40% with solid fill">
            <a:extLst>
              <a:ext uri="{FF2B5EF4-FFF2-40B4-BE49-F238E27FC236}">
                <a16:creationId xmlns:a16="http://schemas.microsoft.com/office/drawing/2014/main" id="{A764AC0C-07DA-8FD8-BBFE-EBD91F034CE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746643"/>
            <a:ext cx="252000" cy="252000"/>
          </a:xfrm>
          <a:prstGeom prst="rect">
            <a:avLst/>
          </a:prstGeom>
        </p:spPr>
      </p:pic>
      <p:pic>
        <p:nvPicPr>
          <p:cNvPr id="26" name="Graphic 25" descr="Harvey Balls 25% with solid fill">
            <a:extLst>
              <a:ext uri="{FF2B5EF4-FFF2-40B4-BE49-F238E27FC236}">
                <a16:creationId xmlns:a16="http://schemas.microsoft.com/office/drawing/2014/main" id="{54FEFCE9-3C04-DA12-347F-28E4FC530C1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8982" y="3300033"/>
            <a:ext cx="252000" cy="252000"/>
          </a:xfrm>
          <a:prstGeom prst="rect">
            <a:avLst/>
          </a:prstGeom>
        </p:spPr>
      </p:pic>
      <p:pic>
        <p:nvPicPr>
          <p:cNvPr id="28" name="Graphic 27" descr="Harvey Balls 100% with solid fill">
            <a:extLst>
              <a:ext uri="{FF2B5EF4-FFF2-40B4-BE49-F238E27FC236}">
                <a16:creationId xmlns:a16="http://schemas.microsoft.com/office/drawing/2014/main" id="{488B44A2-FA9D-5789-C601-F1863E1299D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8982" y="5449019"/>
            <a:ext cx="252000" cy="252000"/>
          </a:xfrm>
          <a:prstGeom prst="rect">
            <a:avLst/>
          </a:prstGeom>
        </p:spPr>
      </p:pic>
      <p:pic>
        <p:nvPicPr>
          <p:cNvPr id="30" name="Graphic 29" descr="Harvey Balls 65% with solid fill">
            <a:extLst>
              <a:ext uri="{FF2B5EF4-FFF2-40B4-BE49-F238E27FC236}">
                <a16:creationId xmlns:a16="http://schemas.microsoft.com/office/drawing/2014/main" id="{5B1CBFF3-AB91-CADA-BEE8-B8629F5BF7A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250" y="4588552"/>
            <a:ext cx="252000" cy="252000"/>
          </a:xfrm>
          <a:prstGeom prst="rect">
            <a:avLst/>
          </a:prstGeom>
        </p:spPr>
      </p:pic>
      <p:pic>
        <p:nvPicPr>
          <p:cNvPr id="32" name="Graphic 31" descr="Harvey Balls 90% with solid fill">
            <a:extLst>
              <a:ext uri="{FF2B5EF4-FFF2-40B4-BE49-F238E27FC236}">
                <a16:creationId xmlns:a16="http://schemas.microsoft.com/office/drawing/2014/main" id="{46779C40-F8E1-9723-AE8D-D5977C1531C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8982" y="5014244"/>
            <a:ext cx="252000" cy="252000"/>
          </a:xfrm>
          <a:prstGeom prst="rect">
            <a:avLst/>
          </a:prstGeom>
        </p:spPr>
      </p:pic>
      <p:cxnSp>
        <p:nvCxnSpPr>
          <p:cNvPr id="2" name="Straight Connector 1">
            <a:extLst>
              <a:ext uri="{FF2B5EF4-FFF2-40B4-BE49-F238E27FC236}">
                <a16:creationId xmlns:a16="http://schemas.microsoft.com/office/drawing/2014/main" id="{87A4193C-1DA0-92F5-1A8B-DEE9B15EA41E}"/>
              </a:ext>
            </a:extLst>
          </p:cNvPr>
          <p:cNvCxnSpPr>
            <a:cxnSpLocks/>
          </p:cNvCxnSpPr>
          <p:nvPr/>
        </p:nvCxnSpPr>
        <p:spPr>
          <a:xfrm flipH="1">
            <a:off x="4791457" y="3224717"/>
            <a:ext cx="4113561"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A5EBD97-056F-D5EB-1401-17BC9A9DA296}"/>
              </a:ext>
            </a:extLst>
          </p:cNvPr>
          <p:cNvCxnSpPr>
            <a:cxnSpLocks/>
          </p:cNvCxnSpPr>
          <p:nvPr/>
        </p:nvCxnSpPr>
        <p:spPr>
          <a:xfrm flipH="1">
            <a:off x="4791457" y="5241793"/>
            <a:ext cx="4113561"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1196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30CFBB3-874E-3361-E414-D6C729DDEA48}"/>
              </a:ext>
            </a:extLst>
          </p:cNvPr>
          <p:cNvSpPr>
            <a:spLocks noGrp="1"/>
          </p:cNvSpPr>
          <p:nvPr>
            <p:ph type="body" sz="quarter" idx="13"/>
          </p:nvPr>
        </p:nvSpPr>
        <p:spPr/>
        <p:txBody>
          <a:bodyPr/>
          <a:lstStyle/>
          <a:p>
            <a:r>
              <a:rPr lang="en-GB" sz="3000" b="1" dirty="0"/>
              <a:t>Numeracy issue in the UK</a:t>
            </a:r>
          </a:p>
          <a:p>
            <a:r>
              <a:rPr lang="1106" sz="3000" b="1" dirty="0"/>
              <a:t>Problemau rhifedd yn y DU</a:t>
            </a:r>
          </a:p>
          <a:p>
            <a:endParaRPr lang="en-GB" sz="3000" b="1" dirty="0"/>
          </a:p>
        </p:txBody>
      </p:sp>
      <p:sp>
        <p:nvSpPr>
          <p:cNvPr id="3" name="TextBox 25">
            <a:extLst>
              <a:ext uri="{FF2B5EF4-FFF2-40B4-BE49-F238E27FC236}">
                <a16:creationId xmlns:a16="http://schemas.microsoft.com/office/drawing/2014/main" id="{008250E6-CE83-61F8-C598-C309E1C46945}"/>
              </a:ext>
            </a:extLst>
          </p:cNvPr>
          <p:cNvSpPr txBox="1">
            <a:spLocks noChangeArrowheads="1"/>
          </p:cNvSpPr>
          <p:nvPr/>
        </p:nvSpPr>
        <p:spPr bwMode="auto">
          <a:xfrm>
            <a:off x="1087018" y="2097546"/>
            <a:ext cx="7985344" cy="646331"/>
          </a:xfrm>
          <a:prstGeom prst="rect">
            <a:avLst/>
          </a:prstGeom>
          <a:noFill/>
          <a:ln w="9525">
            <a:noFill/>
            <a:miter lim="800000"/>
            <a:headEnd/>
            <a:tailEnd/>
          </a:ln>
        </p:spPr>
        <p:txBody>
          <a:bodyPr wrap="square">
            <a:spAutoFit/>
          </a:bodyPr>
          <a:lstStyle/>
          <a:p>
            <a:pPr algn="ctr" eaLnBrk="1" hangingPunct="1"/>
            <a:r>
              <a:rPr lang="en-GB" altLang="en-US" dirty="0">
                <a:latin typeface="Lato" panose="020F0502020204030203" pitchFamily="34" charset="77"/>
              </a:rPr>
              <a:t>Adults with skills equivalent to ‘C/4’ or above at GCSE in England:</a:t>
            </a:r>
          </a:p>
          <a:p>
            <a:pPr algn="ctr"/>
            <a:r>
              <a:rPr lang="1106" altLang="en-US" dirty="0">
                <a:latin typeface="Lato" panose="020F0502020204030203" pitchFamily="34" charset="77"/>
              </a:rPr>
              <a:t>Oedolion sydd â sgiliau sy'n cyfateb i TGAU gradd ‘C/4’ neu uwch yn Lloegr: </a:t>
            </a:r>
          </a:p>
        </p:txBody>
      </p:sp>
      <p:sp>
        <p:nvSpPr>
          <p:cNvPr id="4" name="TextBox 25">
            <a:extLst>
              <a:ext uri="{FF2B5EF4-FFF2-40B4-BE49-F238E27FC236}">
                <a16:creationId xmlns:a16="http://schemas.microsoft.com/office/drawing/2014/main" id="{4927B760-3F90-E945-9D2F-474FFED62149}"/>
              </a:ext>
            </a:extLst>
          </p:cNvPr>
          <p:cNvSpPr txBox="1">
            <a:spLocks noChangeArrowheads="1"/>
          </p:cNvSpPr>
          <p:nvPr/>
        </p:nvSpPr>
        <p:spPr bwMode="auto">
          <a:xfrm>
            <a:off x="111968" y="6230330"/>
            <a:ext cx="9144000" cy="461665"/>
          </a:xfrm>
          <a:prstGeom prst="rect">
            <a:avLst/>
          </a:prstGeom>
          <a:noFill/>
          <a:ln w="9525">
            <a:noFill/>
            <a:miter lim="800000"/>
            <a:headEnd/>
            <a:tailEnd/>
          </a:ln>
        </p:spPr>
        <p:txBody>
          <a:bodyPr wrap="square">
            <a:spAutoFit/>
          </a:bodyPr>
          <a:lstStyle/>
          <a:p>
            <a:pPr algn="ctr" eaLnBrk="1" hangingPunct="1"/>
            <a:r>
              <a:rPr lang="en-GB" altLang="en-US" sz="1200">
                <a:latin typeface="Lato" panose="020F0502020204030203" pitchFamily="34" charset="77"/>
              </a:rPr>
              <a:t>Source: Department for Business Innovation and Skills. 2012. ”The 2011 Skills for Life Survey: </a:t>
            </a:r>
            <a:br>
              <a:rPr lang="en-GB" altLang="en-US" sz="1200">
                <a:latin typeface="Lato" panose="020F0502020204030203" pitchFamily="34" charset="77"/>
              </a:rPr>
            </a:br>
            <a:r>
              <a:rPr lang="en-GB" altLang="en-US" sz="1200">
                <a:latin typeface="Lato" panose="020F0502020204030203" pitchFamily="34" charset="77"/>
              </a:rPr>
              <a:t>A Survey of Literacy, Numeracy and ICT Levels in England.”</a:t>
            </a:r>
          </a:p>
        </p:txBody>
      </p:sp>
      <p:grpSp>
        <p:nvGrpSpPr>
          <p:cNvPr id="5" name="Group 4">
            <a:extLst>
              <a:ext uri="{FF2B5EF4-FFF2-40B4-BE49-F238E27FC236}">
                <a16:creationId xmlns:a16="http://schemas.microsoft.com/office/drawing/2014/main" id="{2A8DC6E2-213A-6417-8492-1F7803BD0B03}"/>
              </a:ext>
            </a:extLst>
          </p:cNvPr>
          <p:cNvGrpSpPr/>
          <p:nvPr/>
        </p:nvGrpSpPr>
        <p:grpSpPr>
          <a:xfrm>
            <a:off x="1882357" y="2706404"/>
            <a:ext cx="5379287" cy="3536365"/>
            <a:chOff x="1882357" y="2321417"/>
            <a:chExt cx="5379287" cy="3536365"/>
          </a:xfrm>
        </p:grpSpPr>
        <p:graphicFrame>
          <p:nvGraphicFramePr>
            <p:cNvPr id="6" name="Chart 5">
              <a:extLst>
                <a:ext uri="{FF2B5EF4-FFF2-40B4-BE49-F238E27FC236}">
                  <a16:creationId xmlns:a16="http://schemas.microsoft.com/office/drawing/2014/main" id="{8DBFE6B3-1E1C-C96B-D23D-E31BDB849B1F}"/>
                </a:ext>
              </a:extLst>
            </p:cNvPr>
            <p:cNvGraphicFramePr/>
            <p:nvPr>
              <p:extLst>
                <p:ext uri="{D42A27DB-BD31-4B8C-83A1-F6EECF244321}">
                  <p14:modId xmlns:p14="http://schemas.microsoft.com/office/powerpoint/2010/main" val="2069054629"/>
                </p:ext>
              </p:extLst>
            </p:nvPr>
          </p:nvGraphicFramePr>
          <p:xfrm>
            <a:off x="1882357" y="2321417"/>
            <a:ext cx="5379287" cy="353636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25">
              <a:extLst>
                <a:ext uri="{FF2B5EF4-FFF2-40B4-BE49-F238E27FC236}">
                  <a16:creationId xmlns:a16="http://schemas.microsoft.com/office/drawing/2014/main" id="{2DD57F16-2DCA-1C35-8906-04A0C8D2F761}"/>
                </a:ext>
              </a:extLst>
            </p:cNvPr>
            <p:cNvSpPr txBox="1">
              <a:spLocks noChangeArrowheads="1"/>
            </p:cNvSpPr>
            <p:nvPr/>
          </p:nvSpPr>
          <p:spPr bwMode="auto">
            <a:xfrm>
              <a:off x="2787712" y="324287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44%</a:t>
              </a:r>
            </a:p>
          </p:txBody>
        </p:sp>
        <p:sp>
          <p:nvSpPr>
            <p:cNvPr id="12" name="TextBox 25">
              <a:extLst>
                <a:ext uri="{FF2B5EF4-FFF2-40B4-BE49-F238E27FC236}">
                  <a16:creationId xmlns:a16="http://schemas.microsoft.com/office/drawing/2014/main" id="{4615D364-41D0-386F-92C1-C4DC399A3813}"/>
                </a:ext>
              </a:extLst>
            </p:cNvPr>
            <p:cNvSpPr txBox="1">
              <a:spLocks noChangeArrowheads="1"/>
            </p:cNvSpPr>
            <p:nvPr/>
          </p:nvSpPr>
          <p:spPr bwMode="auto">
            <a:xfrm>
              <a:off x="3485544" y="2658336"/>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57%</a:t>
              </a:r>
            </a:p>
          </p:txBody>
        </p:sp>
        <p:sp>
          <p:nvSpPr>
            <p:cNvPr id="15" name="TextBox 25">
              <a:extLst>
                <a:ext uri="{FF2B5EF4-FFF2-40B4-BE49-F238E27FC236}">
                  <a16:creationId xmlns:a16="http://schemas.microsoft.com/office/drawing/2014/main" id="{A45AEB47-3C68-C709-68E0-8761DEE1867C}"/>
                </a:ext>
              </a:extLst>
            </p:cNvPr>
            <p:cNvSpPr txBox="1">
              <a:spLocks noChangeArrowheads="1"/>
            </p:cNvSpPr>
            <p:nvPr/>
          </p:nvSpPr>
          <p:spPr bwMode="auto">
            <a:xfrm>
              <a:off x="5230122" y="406806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26%</a:t>
              </a:r>
            </a:p>
          </p:txBody>
        </p:sp>
        <p:sp>
          <p:nvSpPr>
            <p:cNvPr id="16" name="TextBox 25">
              <a:extLst>
                <a:ext uri="{FF2B5EF4-FFF2-40B4-BE49-F238E27FC236}">
                  <a16:creationId xmlns:a16="http://schemas.microsoft.com/office/drawing/2014/main" id="{FE153DE8-5929-A494-27BE-9AC0161820A4}"/>
                </a:ext>
              </a:extLst>
            </p:cNvPr>
            <p:cNvSpPr txBox="1">
              <a:spLocks noChangeArrowheads="1"/>
            </p:cNvSpPr>
            <p:nvPr/>
          </p:nvSpPr>
          <p:spPr bwMode="auto">
            <a:xfrm>
              <a:off x="5920067" y="4274048"/>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22%</a:t>
              </a:r>
            </a:p>
          </p:txBody>
        </p:sp>
      </p:grpSp>
      <p:pic>
        <p:nvPicPr>
          <p:cNvPr id="38" name="Graphic 37" descr="Harvey Balls 0% with solid fill">
            <a:extLst>
              <a:ext uri="{FF2B5EF4-FFF2-40B4-BE49-F238E27FC236}">
                <a16:creationId xmlns:a16="http://schemas.microsoft.com/office/drawing/2014/main" id="{6468FD32-DF07-98BF-8B8B-FEBE7BF72A8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40" name="Graphic 39" descr="Harvey Balls 15% with solid fill">
            <a:extLst>
              <a:ext uri="{FF2B5EF4-FFF2-40B4-BE49-F238E27FC236}">
                <a16:creationId xmlns:a16="http://schemas.microsoft.com/office/drawing/2014/main" id="{C2707599-741F-8DD9-4F9E-059B419CA9C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42" name="Graphic 41" descr="Tea with solid fill">
            <a:extLst>
              <a:ext uri="{FF2B5EF4-FFF2-40B4-BE49-F238E27FC236}">
                <a16:creationId xmlns:a16="http://schemas.microsoft.com/office/drawing/2014/main" id="{A42E7D35-194E-2A5A-EA77-E3F7E9CE3CF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44" name="Graphic 43" descr="Harvey Balls 40% with solid fill">
            <a:extLst>
              <a:ext uri="{FF2B5EF4-FFF2-40B4-BE49-F238E27FC236}">
                <a16:creationId xmlns:a16="http://schemas.microsoft.com/office/drawing/2014/main" id="{B0C2D691-1A61-B733-FFE5-C4259563156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46" name="Graphic 45" descr="Harvey Balls 25% with solid fill">
            <a:extLst>
              <a:ext uri="{FF2B5EF4-FFF2-40B4-BE49-F238E27FC236}">
                <a16:creationId xmlns:a16="http://schemas.microsoft.com/office/drawing/2014/main" id="{D9BF202D-78B7-37E5-2D1D-28392BBB45C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48" name="Graphic 47" descr="Harvey Balls 100% with solid fill">
            <a:extLst>
              <a:ext uri="{FF2B5EF4-FFF2-40B4-BE49-F238E27FC236}">
                <a16:creationId xmlns:a16="http://schemas.microsoft.com/office/drawing/2014/main" id="{AA6AFC11-79E7-BB91-0598-E1D5813A9D5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50" name="Graphic 49" descr="Harvey Balls 65% with solid fill">
            <a:extLst>
              <a:ext uri="{FF2B5EF4-FFF2-40B4-BE49-F238E27FC236}">
                <a16:creationId xmlns:a16="http://schemas.microsoft.com/office/drawing/2014/main" id="{4E33EC55-096E-6A33-2176-BFFCDE86393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52" name="Graphic 51" descr="Harvey Balls 90% with solid fill">
            <a:extLst>
              <a:ext uri="{FF2B5EF4-FFF2-40B4-BE49-F238E27FC236}">
                <a16:creationId xmlns:a16="http://schemas.microsoft.com/office/drawing/2014/main" id="{BEA0849B-19EA-E9E4-E60F-9F5C170248F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997378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D7053334-11BB-ED5E-4D9B-DCE0EE6C4E04}"/>
              </a:ext>
            </a:extLst>
          </p:cNvPr>
          <p:cNvSpPr>
            <a:spLocks noGrp="1"/>
          </p:cNvSpPr>
          <p:nvPr>
            <p:ph type="body" sz="quarter" idx="13"/>
          </p:nvPr>
        </p:nvSpPr>
        <p:spPr/>
        <p:txBody>
          <a:bodyPr/>
          <a:lstStyle/>
          <a:p>
            <a:r>
              <a:rPr lang="en-GB" sz="3000" b="1" dirty="0"/>
              <a:t>Culture around Numeracy</a:t>
            </a:r>
          </a:p>
          <a:p>
            <a:r>
              <a:rPr lang="1106" sz="3000" b="1" dirty="0"/>
              <a:t>Y Diwylliant o amgylch Rhifedd</a:t>
            </a:r>
          </a:p>
          <a:p>
            <a:endParaRPr lang="en-GB" sz="3000" b="1" dirty="0"/>
          </a:p>
        </p:txBody>
      </p:sp>
      <p:grpSp>
        <p:nvGrpSpPr>
          <p:cNvPr id="3" name="Group 2">
            <a:extLst>
              <a:ext uri="{FF2B5EF4-FFF2-40B4-BE49-F238E27FC236}">
                <a16:creationId xmlns:a16="http://schemas.microsoft.com/office/drawing/2014/main" id="{00E4FECD-04F0-C14D-C072-40521E1F6C13}"/>
              </a:ext>
            </a:extLst>
          </p:cNvPr>
          <p:cNvGrpSpPr/>
          <p:nvPr/>
        </p:nvGrpSpPr>
        <p:grpSpPr>
          <a:xfrm>
            <a:off x="4736592" y="1930423"/>
            <a:ext cx="4258291" cy="2375383"/>
            <a:chOff x="4264109" y="3024015"/>
            <a:chExt cx="4556041" cy="2574391"/>
          </a:xfrm>
          <a:solidFill>
            <a:srgbClr val="F39200"/>
          </a:solidFill>
        </p:grpSpPr>
        <p:sp>
          <p:nvSpPr>
            <p:cNvPr id="4" name="Speech Bubble: Rectangle with Corners Rounded 3">
              <a:extLst>
                <a:ext uri="{FF2B5EF4-FFF2-40B4-BE49-F238E27FC236}">
                  <a16:creationId xmlns:a16="http://schemas.microsoft.com/office/drawing/2014/main" id="{7351A65E-4E69-3C06-42D7-178606EA48AD}"/>
                </a:ext>
              </a:extLst>
            </p:cNvPr>
            <p:cNvSpPr/>
            <p:nvPr/>
          </p:nvSpPr>
          <p:spPr>
            <a:xfrm>
              <a:off x="4264109" y="3024015"/>
              <a:ext cx="4556041" cy="2574391"/>
            </a:xfrm>
            <a:prstGeom prst="wedgeRoundRectCallout">
              <a:avLst/>
            </a:prstGeom>
            <a:grp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F46E281-A81E-7934-A5F9-0004A7E75508}"/>
                </a:ext>
              </a:extLst>
            </p:cNvPr>
            <p:cNvSpPr txBox="1"/>
            <p:nvPr/>
          </p:nvSpPr>
          <p:spPr>
            <a:xfrm>
              <a:off x="4427944" y="3191303"/>
              <a:ext cx="4228369" cy="2201508"/>
            </a:xfrm>
            <a:prstGeom prst="rect">
              <a:avLst/>
            </a:prstGeom>
            <a:grpFill/>
            <a:ln>
              <a:solidFill>
                <a:srgbClr val="F39200"/>
              </a:solidFill>
            </a:ln>
          </p:spPr>
          <p:txBody>
            <a:bodyPr wrap="square">
              <a:spAutoFit/>
            </a:bodyPr>
            <a:lstStyle/>
            <a:p>
              <a:pPr algn="ctr"/>
              <a:r>
                <a:rPr lang="en-GB" sz="1400" b="0" i="0" dirty="0">
                  <a:solidFill>
                    <a:srgbClr val="FFFFFF"/>
                  </a:solidFill>
                  <a:effectLst/>
                  <a:latin typeface="Lato" panose="020F0502020204030203" pitchFamily="34" charset="0"/>
                </a:rPr>
                <a:t>In the clip, a soundbite was used and lip-synced to by the father-daughter duo, who appeared to say 'I don't know what's going on and I simply don't want to know.’</a:t>
              </a:r>
            </a:p>
            <a:p>
              <a:pPr algn="ctr"/>
              <a:endParaRPr lang="en-GB" sz="1400" dirty="0">
                <a:solidFill>
                  <a:srgbClr val="FFFFFF"/>
                </a:solidFill>
                <a:latin typeface="Lato" panose="020F0502020204030203" pitchFamily="34" charset="77"/>
              </a:endParaRPr>
            </a:p>
            <a:p>
              <a:pPr algn="ctr"/>
              <a:r>
                <a:rPr lang="1106" sz="1400" dirty="0">
                  <a:solidFill>
                    <a:srgbClr val="FFFFFF"/>
                  </a:solidFill>
                  <a:latin typeface="Lato" panose="020F0502020204030203" pitchFamily="34" charset="77"/>
                </a:rPr>
                <a:t>Yn y clip, mae'r tad a'r ferch yn meimio i ddyfyniad bachog, ac yn ymddangos fel pe baent yn dweud, 'I don't know what's going on and I simply don't want to know.'</a:t>
              </a:r>
              <a:endParaRPr lang="en-GB" sz="1400" dirty="0">
                <a:solidFill>
                  <a:srgbClr val="FFFFFF"/>
                </a:solidFill>
                <a:latin typeface="Lato" panose="020F0502020204030203" pitchFamily="34" charset="77"/>
              </a:endParaRPr>
            </a:p>
          </p:txBody>
        </p:sp>
      </p:grpSp>
      <p:grpSp>
        <p:nvGrpSpPr>
          <p:cNvPr id="6" name="Group 5">
            <a:extLst>
              <a:ext uri="{FF2B5EF4-FFF2-40B4-BE49-F238E27FC236}">
                <a16:creationId xmlns:a16="http://schemas.microsoft.com/office/drawing/2014/main" id="{21158287-7D5E-8B73-9C41-9D6FD18141B0}"/>
              </a:ext>
            </a:extLst>
          </p:cNvPr>
          <p:cNvGrpSpPr/>
          <p:nvPr/>
        </p:nvGrpSpPr>
        <p:grpSpPr>
          <a:xfrm>
            <a:off x="4932876" y="4707965"/>
            <a:ext cx="3759693" cy="1736064"/>
            <a:chOff x="381784" y="1701495"/>
            <a:chExt cx="4370493" cy="1846054"/>
          </a:xfrm>
        </p:grpSpPr>
        <p:pic>
          <p:nvPicPr>
            <p:cNvPr id="7" name="Picture 6">
              <a:extLst>
                <a:ext uri="{FF2B5EF4-FFF2-40B4-BE49-F238E27FC236}">
                  <a16:creationId xmlns:a16="http://schemas.microsoft.com/office/drawing/2014/main" id="{840FEFB0-3094-470E-1CA7-6247FB366CCB}"/>
                </a:ext>
              </a:extLst>
            </p:cNvPr>
            <p:cNvPicPr>
              <a:picLocks noChangeAspect="1"/>
            </p:cNvPicPr>
            <p:nvPr/>
          </p:nvPicPr>
          <p:blipFill>
            <a:blip r:embed="rId2"/>
            <a:stretch>
              <a:fillRect/>
            </a:stretch>
          </p:blipFill>
          <p:spPr>
            <a:xfrm>
              <a:off x="381784" y="2358720"/>
              <a:ext cx="4370493" cy="1188829"/>
            </a:xfrm>
            <a:prstGeom prst="rect">
              <a:avLst/>
            </a:prstGeom>
          </p:spPr>
        </p:pic>
        <p:pic>
          <p:nvPicPr>
            <p:cNvPr id="8" name="Picture 7">
              <a:extLst>
                <a:ext uri="{FF2B5EF4-FFF2-40B4-BE49-F238E27FC236}">
                  <a16:creationId xmlns:a16="http://schemas.microsoft.com/office/drawing/2014/main" id="{36228F7C-F186-5CE3-7634-566FE65490C9}"/>
                </a:ext>
              </a:extLst>
            </p:cNvPr>
            <p:cNvPicPr>
              <a:picLocks noChangeAspect="1"/>
            </p:cNvPicPr>
            <p:nvPr/>
          </p:nvPicPr>
          <p:blipFill>
            <a:blip r:embed="rId3"/>
            <a:stretch>
              <a:fillRect/>
            </a:stretch>
          </p:blipFill>
          <p:spPr>
            <a:xfrm>
              <a:off x="381784" y="1701495"/>
              <a:ext cx="3429000" cy="657225"/>
            </a:xfrm>
            <a:prstGeom prst="rect">
              <a:avLst/>
            </a:prstGeom>
          </p:spPr>
        </p:pic>
      </p:grpSp>
      <p:pic>
        <p:nvPicPr>
          <p:cNvPr id="6146" name="Picture 2" descr="Lighthearted: In the clip, the 39-year-old reality television personality and his daughter, aged 10, were seen while making fun of their respective shortcomings in math class">
            <a:extLst>
              <a:ext uri="{FF2B5EF4-FFF2-40B4-BE49-F238E27FC236}">
                <a16:creationId xmlns:a16="http://schemas.microsoft.com/office/drawing/2014/main" id="{EFC768D3-CAB3-2B5F-C20C-64140A2F4D3D}"/>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561131" y="2126202"/>
            <a:ext cx="2553670" cy="4554484"/>
          </a:xfrm>
          <a:prstGeom prst="rect">
            <a:avLst/>
          </a:prstGeom>
          <a:noFill/>
          <a:extLst>
            <a:ext uri="{909E8E84-426E-40DD-AFC4-6F175D3DCCD1}">
              <a14:hiddenFill xmlns:a14="http://schemas.microsoft.com/office/drawing/2010/main">
                <a:solidFill>
                  <a:srgbClr val="FFFFFF"/>
                </a:solidFill>
              </a14:hiddenFill>
            </a:ext>
          </a:extLst>
        </p:spPr>
      </p:pic>
      <p:pic>
        <p:nvPicPr>
          <p:cNvPr id="35" name="Graphic 34" descr="Harvey Balls 0% with solid fill">
            <a:extLst>
              <a:ext uri="{FF2B5EF4-FFF2-40B4-BE49-F238E27FC236}">
                <a16:creationId xmlns:a16="http://schemas.microsoft.com/office/drawing/2014/main" id="{2582FCEE-F4EE-D0B7-F48F-FFD3F34A2C0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441726"/>
            <a:ext cx="252000" cy="252000"/>
          </a:xfrm>
          <a:prstGeom prst="rect">
            <a:avLst/>
          </a:prstGeom>
        </p:spPr>
      </p:pic>
      <p:pic>
        <p:nvPicPr>
          <p:cNvPr id="38" name="Graphic 37" descr="Harvey Balls 15% with solid fill">
            <a:extLst>
              <a:ext uri="{FF2B5EF4-FFF2-40B4-BE49-F238E27FC236}">
                <a16:creationId xmlns:a16="http://schemas.microsoft.com/office/drawing/2014/main" id="{71E75B29-0CC2-64DC-4B37-A462D0E33F8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8982" y="2866115"/>
            <a:ext cx="252000" cy="252000"/>
          </a:xfrm>
          <a:prstGeom prst="rect">
            <a:avLst/>
          </a:prstGeom>
        </p:spPr>
      </p:pic>
      <p:pic>
        <p:nvPicPr>
          <p:cNvPr id="40" name="Graphic 39" descr="Tea with solid fill">
            <a:extLst>
              <a:ext uri="{FF2B5EF4-FFF2-40B4-BE49-F238E27FC236}">
                <a16:creationId xmlns:a16="http://schemas.microsoft.com/office/drawing/2014/main" id="{3205303C-29E4-5233-8F87-9D03BBF19B7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2463" y="4097164"/>
            <a:ext cx="324000" cy="324000"/>
          </a:xfrm>
          <a:prstGeom prst="rect">
            <a:avLst/>
          </a:prstGeom>
        </p:spPr>
      </p:pic>
      <p:pic>
        <p:nvPicPr>
          <p:cNvPr id="42" name="Graphic 41" descr="Harvey Balls 40% with solid fill">
            <a:extLst>
              <a:ext uri="{FF2B5EF4-FFF2-40B4-BE49-F238E27FC236}">
                <a16:creationId xmlns:a16="http://schemas.microsoft.com/office/drawing/2014/main" id="{EB759066-684F-E3E9-5196-1C3BA44A0AE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746643"/>
            <a:ext cx="252000" cy="252000"/>
          </a:xfrm>
          <a:prstGeom prst="rect">
            <a:avLst/>
          </a:prstGeom>
        </p:spPr>
      </p:pic>
      <p:pic>
        <p:nvPicPr>
          <p:cNvPr id="44" name="Graphic 43" descr="Harvey Balls 25% with solid fill">
            <a:extLst>
              <a:ext uri="{FF2B5EF4-FFF2-40B4-BE49-F238E27FC236}">
                <a16:creationId xmlns:a16="http://schemas.microsoft.com/office/drawing/2014/main" id="{F27BF0D9-36FF-6F16-D1CE-BA83FE11617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238982" y="3300033"/>
            <a:ext cx="252000" cy="252000"/>
          </a:xfrm>
          <a:prstGeom prst="rect">
            <a:avLst/>
          </a:prstGeom>
        </p:spPr>
      </p:pic>
      <p:pic>
        <p:nvPicPr>
          <p:cNvPr id="46" name="Graphic 45" descr="Harvey Balls 100% with solid fill">
            <a:extLst>
              <a:ext uri="{FF2B5EF4-FFF2-40B4-BE49-F238E27FC236}">
                <a16:creationId xmlns:a16="http://schemas.microsoft.com/office/drawing/2014/main" id="{2F8AA2B3-13B7-71A7-1A81-DBBDE9BE9B0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8982" y="5449019"/>
            <a:ext cx="252000" cy="252000"/>
          </a:xfrm>
          <a:prstGeom prst="rect">
            <a:avLst/>
          </a:prstGeom>
        </p:spPr>
      </p:pic>
      <p:pic>
        <p:nvPicPr>
          <p:cNvPr id="48" name="Graphic 47" descr="Harvey Balls 65% with solid fill">
            <a:extLst>
              <a:ext uri="{FF2B5EF4-FFF2-40B4-BE49-F238E27FC236}">
                <a16:creationId xmlns:a16="http://schemas.microsoft.com/office/drawing/2014/main" id="{2BEEBABF-56D8-6C02-123E-168601F45F8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250" y="4588552"/>
            <a:ext cx="252000" cy="252000"/>
          </a:xfrm>
          <a:prstGeom prst="rect">
            <a:avLst/>
          </a:prstGeom>
        </p:spPr>
      </p:pic>
      <p:pic>
        <p:nvPicPr>
          <p:cNvPr id="50" name="Graphic 49" descr="Harvey Balls 90% with solid fill">
            <a:extLst>
              <a:ext uri="{FF2B5EF4-FFF2-40B4-BE49-F238E27FC236}">
                <a16:creationId xmlns:a16="http://schemas.microsoft.com/office/drawing/2014/main" id="{1D0B4C13-2CE6-C599-87A7-5A87613BE368}"/>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163180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91ABAA-FBD3-8BD1-E00A-91F3C2829AD3}"/>
              </a:ext>
            </a:extLst>
          </p:cNvPr>
          <p:cNvSpPr>
            <a:spLocks noGrp="1"/>
          </p:cNvSpPr>
          <p:nvPr>
            <p:ph type="body" sz="quarter" idx="13"/>
          </p:nvPr>
        </p:nvSpPr>
        <p:spPr/>
        <p:txBody>
          <a:bodyPr/>
          <a:lstStyle/>
          <a:p>
            <a:r>
              <a:rPr lang="en-GB" sz="2800" b="1" dirty="0"/>
              <a:t>Housekeeping</a:t>
            </a:r>
          </a:p>
          <a:p>
            <a:r>
              <a:rPr lang="1106" sz="2800" b="1" dirty="0"/>
              <a:t>Cyfarwyddiadau'r dydd</a:t>
            </a:r>
          </a:p>
          <a:p>
            <a:endParaRPr lang="en-GB" sz="2800" b="1" dirty="0"/>
          </a:p>
        </p:txBody>
      </p:sp>
      <p:sp>
        <p:nvSpPr>
          <p:cNvPr id="3" name="Text Placeholder 2">
            <a:extLst>
              <a:ext uri="{FF2B5EF4-FFF2-40B4-BE49-F238E27FC236}">
                <a16:creationId xmlns:a16="http://schemas.microsoft.com/office/drawing/2014/main" id="{E7223226-5502-EFD1-78A0-F99352E6C68F}"/>
              </a:ext>
            </a:extLst>
          </p:cNvPr>
          <p:cNvSpPr>
            <a:spLocks noGrp="1"/>
          </p:cNvSpPr>
          <p:nvPr>
            <p:ph type="body" sz="quarter" idx="10"/>
          </p:nvPr>
        </p:nvSpPr>
        <p:spPr>
          <a:xfrm>
            <a:off x="795483" y="3133811"/>
            <a:ext cx="3810964" cy="2956093"/>
          </a:xfrm>
        </p:spPr>
        <p:txBody>
          <a:bodyPr/>
          <a:lstStyle/>
          <a:p>
            <a:pPr marL="285750" indent="-285750" algn="l" fontAlgn="base">
              <a:buFont typeface="Arial" panose="020B0604020202020204" pitchFamily="34" charset="0"/>
              <a:buChar char="•"/>
            </a:pPr>
            <a:r>
              <a:rPr lang="en-GB" sz="1800" b="0" i="0" dirty="0">
                <a:effectLst/>
                <a:latin typeface="Lato" panose="020F0502020204030203" pitchFamily="34" charset="0"/>
              </a:rPr>
              <a:t>Keep microphones on mute unless speaking</a:t>
            </a:r>
          </a:p>
          <a:p>
            <a:pPr marL="285750" indent="-285750" algn="l" fontAlgn="base">
              <a:buFont typeface="Arial" panose="020B0604020202020204" pitchFamily="34" charset="0"/>
              <a:buChar char="•"/>
            </a:pPr>
            <a:endParaRPr lang="en-GB" sz="1800" b="0" dirty="0">
              <a:latin typeface="Lato" panose="020F0502020204030203" pitchFamily="34" charset="0"/>
            </a:endParaRPr>
          </a:p>
          <a:p>
            <a:pPr marL="285750" indent="-285750" algn="l" fontAlgn="base">
              <a:buFont typeface="Arial" panose="020B0604020202020204" pitchFamily="34" charset="0"/>
              <a:buChar char="•"/>
            </a:pPr>
            <a:r>
              <a:rPr lang="en-GB" sz="1800" b="0" dirty="0">
                <a:latin typeface="Lato" panose="020F0502020204030203" pitchFamily="34" charset="0"/>
              </a:rPr>
              <a:t>Where possible, please have your camera on</a:t>
            </a:r>
          </a:p>
          <a:p>
            <a:pPr marL="285750" indent="-285750" algn="l" fontAlgn="base">
              <a:buFont typeface="Arial" panose="020B0604020202020204" pitchFamily="34" charset="0"/>
              <a:buChar char="•"/>
            </a:pPr>
            <a:endParaRPr lang="en-GB" sz="1800" b="0" dirty="0">
              <a:latin typeface="Lato" panose="020F0502020204030203" pitchFamily="34" charset="0"/>
            </a:endParaRPr>
          </a:p>
          <a:p>
            <a:pPr marL="285750" indent="-285750" algn="l" fontAlgn="base">
              <a:buFont typeface="Arial" panose="020B0604020202020204" pitchFamily="34" charset="0"/>
              <a:buChar char="•"/>
            </a:pPr>
            <a:r>
              <a:rPr lang="en-GB" sz="1800" b="0" dirty="0">
                <a:latin typeface="Lato" panose="020F0502020204030203" pitchFamily="34" charset="0"/>
              </a:rPr>
              <a:t>Change your name to be first name + surname using the three dots next to your name</a:t>
            </a:r>
            <a:endParaRPr lang="en-GB" sz="1000" dirty="0"/>
          </a:p>
        </p:txBody>
      </p:sp>
      <p:pic>
        <p:nvPicPr>
          <p:cNvPr id="4" name="Picture 2" descr="A screenshot of a computer&#10;&#10;Description automatically generated with medium confidence">
            <a:extLst>
              <a:ext uri="{FF2B5EF4-FFF2-40B4-BE49-F238E27FC236}">
                <a16:creationId xmlns:a16="http://schemas.microsoft.com/office/drawing/2014/main" id="{589E39B8-88A5-742E-971B-CFAADEDA20C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07694" y="148123"/>
            <a:ext cx="3433971" cy="2701781"/>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2">
            <a:extLst>
              <a:ext uri="{FF2B5EF4-FFF2-40B4-BE49-F238E27FC236}">
                <a16:creationId xmlns:a16="http://schemas.microsoft.com/office/drawing/2014/main" id="{784F3167-ABE0-1E60-5750-51AE2D6963D7}"/>
              </a:ext>
            </a:extLst>
          </p:cNvPr>
          <p:cNvSpPr txBox="1">
            <a:spLocks/>
          </p:cNvSpPr>
          <p:nvPr/>
        </p:nvSpPr>
        <p:spPr>
          <a:xfrm>
            <a:off x="4808781" y="3133811"/>
            <a:ext cx="3932884" cy="2956093"/>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fontAlgn="base">
              <a:buFont typeface="Arial" panose="020B0604020202020204" pitchFamily="34" charset="0"/>
              <a:buChar char="•"/>
              <a:defRPr b="0" i="0"/>
            </a:pPr>
            <a:r>
              <a:rPr lang="en-GB" sz="1800" b="0" dirty="0" err="1"/>
              <a:t>Cadwch</a:t>
            </a:r>
            <a:r>
              <a:rPr lang="en-GB" sz="1800" b="0" dirty="0"/>
              <a:t> </a:t>
            </a:r>
            <a:r>
              <a:rPr lang="en-GB" sz="1800" b="0" dirty="0" err="1"/>
              <a:t>eich</a:t>
            </a:r>
            <a:r>
              <a:rPr lang="en-GB" sz="1800" b="0" dirty="0"/>
              <a:t> </a:t>
            </a:r>
            <a:r>
              <a:rPr lang="en-GB" sz="1800" b="0" dirty="0" err="1"/>
              <a:t>microffonau</a:t>
            </a:r>
            <a:r>
              <a:rPr lang="en-GB" sz="1800" b="0" dirty="0"/>
              <a:t> </a:t>
            </a:r>
            <a:r>
              <a:rPr lang="en-GB" sz="1800" b="0" dirty="0" err="1"/>
              <a:t>wedi'u</a:t>
            </a:r>
            <a:r>
              <a:rPr lang="en-GB" sz="1800" b="0" dirty="0"/>
              <a:t> </a:t>
            </a:r>
            <a:r>
              <a:rPr lang="en-GB" sz="1800" b="0" dirty="0" err="1"/>
              <a:t>tewi</a:t>
            </a:r>
            <a:r>
              <a:rPr lang="en-GB" sz="1800" b="0" dirty="0"/>
              <a:t> oni bai </a:t>
            </a:r>
            <a:r>
              <a:rPr lang="en-GB" sz="1800" b="0" dirty="0" err="1"/>
              <a:t>eich</a:t>
            </a:r>
            <a:r>
              <a:rPr lang="en-GB" sz="1800" b="0" dirty="0"/>
              <a:t> bod </a:t>
            </a:r>
            <a:r>
              <a:rPr lang="en-GB" sz="1800" b="0" dirty="0" err="1"/>
              <a:t>yn</a:t>
            </a:r>
            <a:r>
              <a:rPr lang="en-GB" sz="1800" b="0" dirty="0"/>
              <a:t> </a:t>
            </a:r>
            <a:r>
              <a:rPr lang="en-GB" sz="1800" b="0" dirty="0" err="1"/>
              <a:t>siarad</a:t>
            </a:r>
            <a:r>
              <a:rPr lang="en-GB" sz="1800" b="0" dirty="0"/>
              <a:t>.</a:t>
            </a:r>
          </a:p>
          <a:p>
            <a:pPr marL="285750" indent="-285750" fontAlgn="base">
              <a:buFont typeface="Arial" panose="020B0604020202020204" pitchFamily="34" charset="0"/>
              <a:buChar char="•"/>
            </a:pPr>
            <a:endParaRPr lang="en-GB" sz="1800" b="0" dirty="0"/>
          </a:p>
          <a:p>
            <a:pPr marL="285750" indent="-285750" fontAlgn="base">
              <a:buFont typeface="Arial" panose="020B0604020202020204" pitchFamily="34" charset="0"/>
              <a:buChar char="•"/>
              <a:defRPr b="0" i="0"/>
            </a:pPr>
            <a:r>
              <a:rPr lang="en-GB" sz="1800" b="0" dirty="0"/>
              <a:t>Lle </a:t>
            </a:r>
            <a:r>
              <a:rPr lang="en-GB" sz="1800" b="0" dirty="0" err="1"/>
              <a:t>bo</a:t>
            </a:r>
            <a:r>
              <a:rPr lang="en-GB" sz="1800" b="0" dirty="0"/>
              <a:t> </a:t>
            </a:r>
            <a:r>
              <a:rPr lang="en-GB" sz="1800" b="0" dirty="0" err="1"/>
              <a:t>modd</a:t>
            </a:r>
            <a:r>
              <a:rPr lang="en-GB" sz="1800" b="0" dirty="0"/>
              <a:t>, </a:t>
            </a:r>
            <a:r>
              <a:rPr lang="en-GB" sz="1800" b="0" dirty="0" err="1"/>
              <a:t>gwnewch</a:t>
            </a:r>
            <a:r>
              <a:rPr lang="en-GB" sz="1800" b="0" dirty="0"/>
              <a:t> </a:t>
            </a:r>
            <a:r>
              <a:rPr lang="en-GB" sz="1800" b="0" dirty="0" err="1"/>
              <a:t>yn</a:t>
            </a:r>
            <a:r>
              <a:rPr lang="en-GB" sz="1800" b="0" dirty="0"/>
              <a:t> </a:t>
            </a:r>
            <a:r>
              <a:rPr lang="en-GB" sz="1800" b="0" dirty="0" err="1"/>
              <a:t>siŵr</a:t>
            </a:r>
            <a:r>
              <a:rPr lang="en-GB" sz="1800" b="0" dirty="0"/>
              <a:t> bod </a:t>
            </a:r>
            <a:r>
              <a:rPr lang="en-GB" sz="1800" b="0" dirty="0" err="1"/>
              <a:t>eich</a:t>
            </a:r>
            <a:r>
              <a:rPr lang="en-GB" sz="1800" b="0" dirty="0"/>
              <a:t> camera </a:t>
            </a:r>
            <a:r>
              <a:rPr lang="en-GB" sz="1800" b="0" dirty="0" err="1"/>
              <a:t>ymlaen</a:t>
            </a:r>
            <a:r>
              <a:rPr lang="en-GB" sz="1800" b="0" dirty="0"/>
              <a:t>. </a:t>
            </a:r>
          </a:p>
          <a:p>
            <a:pPr marL="285750" indent="-285750" fontAlgn="base">
              <a:buFont typeface="Arial" panose="020B0604020202020204" pitchFamily="34" charset="0"/>
              <a:buChar char="•"/>
            </a:pPr>
            <a:endParaRPr lang="en-GB" sz="1800" b="0" dirty="0"/>
          </a:p>
          <a:p>
            <a:pPr marL="285750" indent="-285750" fontAlgn="base">
              <a:buFont typeface="Arial" panose="020B0604020202020204" pitchFamily="34" charset="0"/>
              <a:buChar char="•"/>
              <a:defRPr b="0" i="0"/>
            </a:pPr>
            <a:r>
              <a:rPr lang="en-GB" sz="1800" b="0" dirty="0" err="1"/>
              <a:t>Newidiwch</a:t>
            </a:r>
            <a:r>
              <a:rPr lang="en-GB" sz="1800" b="0" dirty="0"/>
              <a:t> </a:t>
            </a:r>
            <a:r>
              <a:rPr lang="en-GB" sz="1800" b="0" dirty="0" err="1"/>
              <a:t>eich</a:t>
            </a:r>
            <a:r>
              <a:rPr lang="en-GB" sz="1800" b="0" dirty="0"/>
              <a:t> </a:t>
            </a:r>
            <a:r>
              <a:rPr lang="en-GB" sz="1800" b="0" dirty="0" err="1"/>
              <a:t>enw</a:t>
            </a:r>
            <a:r>
              <a:rPr lang="en-GB" sz="1800" b="0" dirty="0"/>
              <a:t> </a:t>
            </a:r>
            <a:r>
              <a:rPr lang="en-GB" sz="1800" b="0" dirty="0" err="1"/>
              <a:t>i</a:t>
            </a:r>
            <a:r>
              <a:rPr lang="en-GB" sz="1800" b="0" dirty="0"/>
              <a:t> </a:t>
            </a:r>
            <a:r>
              <a:rPr lang="en-GB" sz="1800" b="0" dirty="0" err="1"/>
              <a:t>fod</a:t>
            </a:r>
            <a:r>
              <a:rPr lang="en-GB" sz="1800" b="0" dirty="0"/>
              <a:t> </a:t>
            </a:r>
            <a:r>
              <a:rPr lang="en-GB" sz="1800" b="0" dirty="0" err="1"/>
              <a:t>yn</a:t>
            </a:r>
            <a:r>
              <a:rPr lang="en-GB" sz="1800" b="0" dirty="0"/>
              <a:t> </a:t>
            </a:r>
            <a:r>
              <a:rPr lang="en-GB" sz="1800" b="0" dirty="0" err="1"/>
              <a:t>enw</a:t>
            </a:r>
            <a:r>
              <a:rPr lang="en-GB" sz="1800" b="0" dirty="0"/>
              <a:t> </a:t>
            </a:r>
            <a:r>
              <a:rPr lang="en-GB" sz="1800" b="0" dirty="0" err="1"/>
              <a:t>cyntaf</a:t>
            </a:r>
            <a:r>
              <a:rPr lang="en-GB" sz="1800" b="0" dirty="0"/>
              <a:t> + </a:t>
            </a:r>
            <a:r>
              <a:rPr lang="en-GB" sz="1800" b="0" dirty="0" err="1"/>
              <a:t>cyfenw</a:t>
            </a:r>
            <a:r>
              <a:rPr lang="en-GB" sz="1800" b="0" dirty="0"/>
              <a:t> </a:t>
            </a:r>
            <a:r>
              <a:rPr lang="en-GB" sz="1800" b="0" dirty="0" err="1"/>
              <a:t>gan</a:t>
            </a:r>
            <a:r>
              <a:rPr lang="en-GB" sz="1800" b="0" dirty="0"/>
              <a:t> </a:t>
            </a:r>
            <a:r>
              <a:rPr lang="en-GB" sz="1800" b="0" dirty="0" err="1"/>
              <a:t>ddefnyddio'r</a:t>
            </a:r>
            <a:r>
              <a:rPr lang="en-GB" sz="1800" b="0" dirty="0"/>
              <a:t> tri dot </a:t>
            </a:r>
            <a:r>
              <a:rPr lang="en-GB" sz="1800" b="0" dirty="0" err="1"/>
              <a:t>wrth</a:t>
            </a:r>
            <a:r>
              <a:rPr lang="en-GB" sz="1800" b="0" dirty="0"/>
              <a:t> </a:t>
            </a:r>
            <a:r>
              <a:rPr lang="en-GB" sz="1800" b="0" dirty="0" err="1"/>
              <a:t>ymyl</a:t>
            </a:r>
            <a:r>
              <a:rPr lang="en-GB" sz="1800" b="0" dirty="0"/>
              <a:t> </a:t>
            </a:r>
            <a:r>
              <a:rPr lang="en-GB" sz="1800" b="0" dirty="0" err="1"/>
              <a:t>eich</a:t>
            </a:r>
            <a:r>
              <a:rPr lang="en-GB" sz="1800" b="0" dirty="0"/>
              <a:t> </a:t>
            </a:r>
            <a:r>
              <a:rPr lang="en-GB" sz="1800" b="0" dirty="0" err="1"/>
              <a:t>enw</a:t>
            </a:r>
            <a:r>
              <a:rPr lang="en-GB" sz="1800" b="0" dirty="0"/>
              <a:t>.</a:t>
            </a:r>
            <a:endParaRPr lang="en-GB" sz="1000" b="0" dirty="0"/>
          </a:p>
        </p:txBody>
      </p:sp>
      <p:cxnSp>
        <p:nvCxnSpPr>
          <p:cNvPr id="7" name="Straight Connector 6">
            <a:extLst>
              <a:ext uri="{FF2B5EF4-FFF2-40B4-BE49-F238E27FC236}">
                <a16:creationId xmlns:a16="http://schemas.microsoft.com/office/drawing/2014/main" id="{61A65253-6FED-81C5-F33D-56083F1BF32E}"/>
              </a:ext>
            </a:extLst>
          </p:cNvPr>
          <p:cNvCxnSpPr>
            <a:cxnSpLocks/>
          </p:cNvCxnSpPr>
          <p:nvPr/>
        </p:nvCxnSpPr>
        <p:spPr>
          <a:xfrm>
            <a:off x="4680764" y="2971800"/>
            <a:ext cx="0" cy="3118104"/>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92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06628B-C893-0717-212E-5E10C10A424B}"/>
              </a:ext>
            </a:extLst>
          </p:cNvPr>
          <p:cNvSpPr>
            <a:spLocks noGrp="1"/>
          </p:cNvSpPr>
          <p:nvPr>
            <p:ph type="body" sz="quarter" idx="13"/>
          </p:nvPr>
        </p:nvSpPr>
        <p:spPr/>
        <p:txBody>
          <a:bodyPr/>
          <a:lstStyle/>
          <a:p>
            <a:r>
              <a:rPr lang="en-GB" sz="3000" b="1" dirty="0"/>
              <a:t>Culture around Numeracy</a:t>
            </a:r>
          </a:p>
          <a:p>
            <a:r>
              <a:rPr lang="1106" sz="3000" b="1" dirty="0"/>
              <a:t>Y Diwylliant o amgylch Rhifedd</a:t>
            </a:r>
          </a:p>
          <a:p>
            <a:endParaRPr lang="en-GB" sz="3000" b="1" dirty="0"/>
          </a:p>
        </p:txBody>
      </p:sp>
      <p:pic>
        <p:nvPicPr>
          <p:cNvPr id="11" name="Picture 10" descr="Graphical user interface, text, application&#10;&#10;Description automatically generated">
            <a:extLst>
              <a:ext uri="{FF2B5EF4-FFF2-40B4-BE49-F238E27FC236}">
                <a16:creationId xmlns:a16="http://schemas.microsoft.com/office/drawing/2014/main" id="{5678B1D9-EC9D-0EA9-417A-8DFCCE9042E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68011" y="2045369"/>
            <a:ext cx="3084795" cy="4664914"/>
          </a:xfrm>
          <a:prstGeom prst="rect">
            <a:avLst/>
          </a:prstGeom>
          <a:ln w="12700">
            <a:solidFill>
              <a:schemeClr val="accent3"/>
            </a:solidFill>
          </a:ln>
        </p:spPr>
      </p:pic>
      <p:sp>
        <p:nvSpPr>
          <p:cNvPr id="12" name="Rounded Rectangle 11">
            <a:extLst>
              <a:ext uri="{FF2B5EF4-FFF2-40B4-BE49-F238E27FC236}">
                <a16:creationId xmlns:a16="http://schemas.microsoft.com/office/drawing/2014/main" id="{3BD7F567-5719-B518-9015-435DDCA16CCE}"/>
              </a:ext>
            </a:extLst>
          </p:cNvPr>
          <p:cNvSpPr/>
          <p:nvPr/>
        </p:nvSpPr>
        <p:spPr>
          <a:xfrm>
            <a:off x="4614994" y="4421164"/>
            <a:ext cx="4066019" cy="1764199"/>
          </a:xfrm>
          <a:prstGeom prst="roundRect">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rgbClr val="FFFFFF"/>
                </a:solidFill>
                <a:latin typeface="Lato" panose="020F0502020204030203" pitchFamily="34" charset="77"/>
                <a:ea typeface="+mj-ea"/>
                <a:cs typeface="Arial" panose="020B0604020202020204" pitchFamily="34" charset="0"/>
              </a:rPr>
              <a:t>“15 and 16 year olds up and down the country are celebrating (hopefully) never having to do maths again”</a:t>
            </a:r>
          </a:p>
          <a:p>
            <a:pPr algn="ctr"/>
            <a:endParaRPr lang="en-GB" sz="1600" b="1" dirty="0">
              <a:solidFill>
                <a:srgbClr val="FFFFFF"/>
              </a:solidFill>
              <a:latin typeface="Lato" panose="020F0502020204030203" pitchFamily="34" charset="77"/>
              <a:ea typeface="+mj-ea"/>
              <a:cs typeface="Arial" panose="020B0604020202020204" pitchFamily="34" charset="0"/>
            </a:endParaRPr>
          </a:p>
          <a:p>
            <a:pPr algn="ctr"/>
            <a:r>
              <a:rPr lang="1106" sz="1600" b="1" dirty="0">
                <a:solidFill>
                  <a:srgbClr val="FFFFFF"/>
                </a:solidFill>
                <a:latin typeface="Lato" panose="020F0502020204030203" pitchFamily="34" charset="77"/>
                <a:cs typeface="Arial" pitchFamily="34" charset="0"/>
              </a:rPr>
              <a:t>“Disgyblion 15 ac 16 oed ledled y wlad yn dathlu (gobeithio) peidio â gorfod gwneud mathemateg eto”</a:t>
            </a:r>
          </a:p>
        </p:txBody>
      </p:sp>
      <p:sp>
        <p:nvSpPr>
          <p:cNvPr id="13" name="Right Triangle 12">
            <a:extLst>
              <a:ext uri="{FF2B5EF4-FFF2-40B4-BE49-F238E27FC236}">
                <a16:creationId xmlns:a16="http://schemas.microsoft.com/office/drawing/2014/main" id="{CBD35754-9BCB-4C3E-9C02-87CD8B18E4CC}"/>
              </a:ext>
            </a:extLst>
          </p:cNvPr>
          <p:cNvSpPr/>
          <p:nvPr/>
        </p:nvSpPr>
        <p:spPr>
          <a:xfrm rot="5400000">
            <a:off x="8015455" y="6100599"/>
            <a:ext cx="592781" cy="645128"/>
          </a:xfrm>
          <a:prstGeom prst="rtTriangl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2FF7A14-066E-F5EA-E54D-2B910C0B1C49}"/>
              </a:ext>
            </a:extLst>
          </p:cNvPr>
          <p:cNvSpPr/>
          <p:nvPr/>
        </p:nvSpPr>
        <p:spPr>
          <a:xfrm>
            <a:off x="4593498" y="4649742"/>
            <a:ext cx="4109013" cy="338554"/>
          </a:xfrm>
          <a:prstGeom prst="rect">
            <a:avLst/>
          </a:prstGeom>
        </p:spPr>
        <p:txBody>
          <a:bodyPr wrap="square">
            <a:spAutoFit/>
          </a:bodyPr>
          <a:lstStyle/>
          <a:p>
            <a:pPr algn="ctr"/>
            <a:endParaRPr lang="1106" sz="1600" b="1" dirty="0">
              <a:solidFill>
                <a:srgbClr val="FFFFFF"/>
              </a:solidFill>
              <a:latin typeface="Lato" panose="020F0502020204030203" pitchFamily="34" charset="77"/>
              <a:cs typeface="Arial" pitchFamily="34" charset="0"/>
            </a:endParaRPr>
          </a:p>
        </p:txBody>
      </p:sp>
      <p:sp>
        <p:nvSpPr>
          <p:cNvPr id="15" name="Rounded Rectangle 8">
            <a:extLst>
              <a:ext uri="{FF2B5EF4-FFF2-40B4-BE49-F238E27FC236}">
                <a16:creationId xmlns:a16="http://schemas.microsoft.com/office/drawing/2014/main" id="{F24AC577-D458-43C9-D3CB-A816D3353BC4}"/>
              </a:ext>
            </a:extLst>
          </p:cNvPr>
          <p:cNvSpPr/>
          <p:nvPr/>
        </p:nvSpPr>
        <p:spPr>
          <a:xfrm>
            <a:off x="4614994" y="2103318"/>
            <a:ext cx="4066019" cy="1764199"/>
          </a:xfrm>
          <a:prstGeom prst="roundRec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a:extLst>
              <a:ext uri="{FF2B5EF4-FFF2-40B4-BE49-F238E27FC236}">
                <a16:creationId xmlns:a16="http://schemas.microsoft.com/office/drawing/2014/main" id="{4715F90C-4BCB-5860-EB34-CB690143E098}"/>
              </a:ext>
            </a:extLst>
          </p:cNvPr>
          <p:cNvSpPr/>
          <p:nvPr/>
        </p:nvSpPr>
        <p:spPr>
          <a:xfrm rot="5400000">
            <a:off x="8015455" y="3712999"/>
            <a:ext cx="592781" cy="645128"/>
          </a:xfrm>
          <a:prstGeom prst="rtTriangle">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2B13F64-5BE7-E33B-CF82-4D2A712B5D15}"/>
              </a:ext>
            </a:extLst>
          </p:cNvPr>
          <p:cNvSpPr/>
          <p:nvPr/>
        </p:nvSpPr>
        <p:spPr>
          <a:xfrm>
            <a:off x="4572000" y="2077476"/>
            <a:ext cx="4109013" cy="1815882"/>
          </a:xfrm>
          <a:prstGeom prst="rect">
            <a:avLst/>
          </a:prstGeom>
        </p:spPr>
        <p:txBody>
          <a:bodyPr wrap="square">
            <a:spAutoFit/>
          </a:bodyPr>
          <a:lstStyle/>
          <a:p>
            <a:pPr algn="ctr"/>
            <a:r>
              <a:rPr lang="en-GB" sz="1600" b="1" dirty="0">
                <a:solidFill>
                  <a:srgbClr val="FFFFFF"/>
                </a:solidFill>
                <a:latin typeface="Lato" panose="020F0502020204030203" pitchFamily="34" charset="77"/>
                <a:ea typeface="+mj-ea"/>
                <a:cs typeface="Arial" panose="020B0604020202020204" pitchFamily="34" charset="0"/>
              </a:rPr>
              <a:t>“GCSE students are SO glad </a:t>
            </a:r>
            <a:br>
              <a:rPr lang="en-GB" sz="1600" b="1" dirty="0">
                <a:solidFill>
                  <a:srgbClr val="FFFFFF"/>
                </a:solidFill>
                <a:latin typeface="Lato" panose="020F0502020204030203" pitchFamily="34" charset="77"/>
                <a:ea typeface="+mj-ea"/>
                <a:cs typeface="Arial" panose="020B0604020202020204" pitchFamily="34" charset="0"/>
              </a:rPr>
            </a:br>
            <a:r>
              <a:rPr lang="en-GB" sz="1600" b="1" dirty="0">
                <a:solidFill>
                  <a:srgbClr val="FFFFFF"/>
                </a:solidFill>
                <a:latin typeface="Lato" panose="020F0502020204030203" pitchFamily="34" charset="77"/>
                <a:ea typeface="+mj-ea"/>
                <a:cs typeface="Arial" panose="020B0604020202020204" pitchFamily="34" charset="0"/>
              </a:rPr>
              <a:t>it is over and they will never have to do maths again.”</a:t>
            </a:r>
          </a:p>
          <a:p>
            <a:pPr algn="ctr"/>
            <a:endParaRPr lang="en-GB" sz="1600" b="1" dirty="0">
              <a:solidFill>
                <a:srgbClr val="FFFFFF"/>
              </a:solidFill>
              <a:latin typeface="Lato" panose="020F0502020204030203" pitchFamily="34" charset="77"/>
              <a:ea typeface="+mj-ea"/>
              <a:cs typeface="Arial" panose="020B0604020202020204" pitchFamily="34" charset="0"/>
            </a:endParaRPr>
          </a:p>
          <a:p>
            <a:pPr algn="ctr"/>
            <a:r>
              <a:rPr lang="1106" sz="1600" b="1" dirty="0">
                <a:solidFill>
                  <a:srgbClr val="FFFFFF"/>
                </a:solidFill>
                <a:latin typeface="Lato" panose="020F0502020204030203" pitchFamily="34" charset="77"/>
                <a:cs typeface="Arial" pitchFamily="34" charset="0"/>
              </a:rPr>
              <a:t>“Disgyblion TGAU MOR falch  </a:t>
            </a:r>
            <a:br>
              <a:rPr lang="1106" sz="1600" b="1" dirty="0">
                <a:solidFill>
                  <a:srgbClr val="FFFFFF"/>
                </a:solidFill>
                <a:latin typeface="Lato" panose="020F0502020204030203" pitchFamily="34" charset="77"/>
                <a:cs typeface="Arial" pitchFamily="34" charset="0"/>
              </a:rPr>
            </a:br>
            <a:r>
              <a:rPr lang="1106" sz="1600" b="1" dirty="0">
                <a:solidFill>
                  <a:srgbClr val="FFFFFF"/>
                </a:solidFill>
                <a:latin typeface="Lato" panose="020F0502020204030203" pitchFamily="34" charset="77"/>
                <a:cs typeface="Arial" pitchFamily="34" charset="0"/>
              </a:rPr>
              <a:t>bod popeth drosodd ac na fyddant yn gorfod gwneud mathemateg eto.”</a:t>
            </a:r>
          </a:p>
        </p:txBody>
      </p:sp>
      <p:pic>
        <p:nvPicPr>
          <p:cNvPr id="21" name="Graphic 20" descr="Harvey Balls 0% with solid fill">
            <a:extLst>
              <a:ext uri="{FF2B5EF4-FFF2-40B4-BE49-F238E27FC236}">
                <a16:creationId xmlns:a16="http://schemas.microsoft.com/office/drawing/2014/main" id="{9950A705-136E-A3B4-0906-47664BAF6A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23" name="Graphic 22" descr="Harvey Balls 15% with solid fill">
            <a:extLst>
              <a:ext uri="{FF2B5EF4-FFF2-40B4-BE49-F238E27FC236}">
                <a16:creationId xmlns:a16="http://schemas.microsoft.com/office/drawing/2014/main" id="{5D012E78-3BF4-EE43-7FA6-FF46F21370D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25" name="Graphic 24" descr="Tea with solid fill">
            <a:extLst>
              <a:ext uri="{FF2B5EF4-FFF2-40B4-BE49-F238E27FC236}">
                <a16:creationId xmlns:a16="http://schemas.microsoft.com/office/drawing/2014/main" id="{57AD5B83-0CB3-A2B6-FD99-82C8450DC1C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7" name="Graphic 26" descr="Harvey Balls 40% with solid fill">
            <a:extLst>
              <a:ext uri="{FF2B5EF4-FFF2-40B4-BE49-F238E27FC236}">
                <a16:creationId xmlns:a16="http://schemas.microsoft.com/office/drawing/2014/main" id="{D10F3180-3C2C-C437-E4BE-E19E327A335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9" name="Graphic 28" descr="Harvey Balls 25% with solid fill">
            <a:extLst>
              <a:ext uri="{FF2B5EF4-FFF2-40B4-BE49-F238E27FC236}">
                <a16:creationId xmlns:a16="http://schemas.microsoft.com/office/drawing/2014/main" id="{6E9FA6A9-A8B2-A817-5EEA-A72B2754243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31" name="Graphic 30" descr="Harvey Balls 100% with solid fill">
            <a:extLst>
              <a:ext uri="{FF2B5EF4-FFF2-40B4-BE49-F238E27FC236}">
                <a16:creationId xmlns:a16="http://schemas.microsoft.com/office/drawing/2014/main" id="{C04FBC1B-0D03-1183-B408-A104B019AE1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33" name="Graphic 32" descr="Harvey Balls 65% with solid fill">
            <a:extLst>
              <a:ext uri="{FF2B5EF4-FFF2-40B4-BE49-F238E27FC236}">
                <a16:creationId xmlns:a16="http://schemas.microsoft.com/office/drawing/2014/main" id="{42118265-8613-852A-4BB6-C5DD712BAB9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5" name="Graphic 34" descr="Harvey Balls 90% with solid fill">
            <a:extLst>
              <a:ext uri="{FF2B5EF4-FFF2-40B4-BE49-F238E27FC236}">
                <a16:creationId xmlns:a16="http://schemas.microsoft.com/office/drawing/2014/main" id="{536224A9-1412-2D5D-C46A-C0C91868447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3081680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45199-1634-0C82-2BC6-1B8E1074872D}"/>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2C6427C-559B-3F9E-36F5-FA500523E319}"/>
              </a:ext>
            </a:extLst>
          </p:cNvPr>
          <p:cNvSpPr>
            <a:spLocks noGrp="1"/>
          </p:cNvSpPr>
          <p:nvPr>
            <p:ph type="body" sz="quarter" idx="13"/>
          </p:nvPr>
        </p:nvSpPr>
        <p:spPr/>
        <p:txBody>
          <a:bodyPr/>
          <a:lstStyle/>
          <a:p>
            <a:r>
              <a:rPr lang="en-GB" sz="3000" b="1" dirty="0"/>
              <a:t>Culture around Numeracy</a:t>
            </a:r>
          </a:p>
          <a:p>
            <a:r>
              <a:rPr lang="1106" sz="3000" b="1" dirty="0"/>
              <a:t>Y Diwylliant o amgylch Rhifedd</a:t>
            </a:r>
          </a:p>
        </p:txBody>
      </p:sp>
      <p:sp>
        <p:nvSpPr>
          <p:cNvPr id="2" name="TextBox 2">
            <a:extLst>
              <a:ext uri="{FF2B5EF4-FFF2-40B4-BE49-F238E27FC236}">
                <a16:creationId xmlns:a16="http://schemas.microsoft.com/office/drawing/2014/main" id="{F20A78BD-4408-9C06-7A7D-8E5221CC592D}"/>
              </a:ext>
            </a:extLst>
          </p:cNvPr>
          <p:cNvSpPr txBox="1"/>
          <p:nvPr/>
        </p:nvSpPr>
        <p:spPr>
          <a:xfrm>
            <a:off x="994629" y="2209262"/>
            <a:ext cx="3577371" cy="424731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000000"/>
                </a:solidFill>
                <a:latin typeface="Lato"/>
                <a:ea typeface="Lato"/>
                <a:cs typeface="Lato"/>
              </a:rPr>
              <a:t>Women are twice as anxious as men about maths. They are about </a:t>
            </a:r>
            <a:r>
              <a:rPr lang="en-US" b="1" dirty="0">
                <a:solidFill>
                  <a:srgbClr val="000000"/>
                </a:solidFill>
                <a:latin typeface="Lato"/>
                <a:ea typeface="Lato"/>
                <a:cs typeface="Lato"/>
              </a:rPr>
              <a:t>66%</a:t>
            </a:r>
            <a:r>
              <a:rPr lang="en-US" dirty="0">
                <a:solidFill>
                  <a:srgbClr val="000000"/>
                </a:solidFill>
                <a:latin typeface="Lato"/>
                <a:ea typeface="Lato"/>
                <a:cs typeface="Lato"/>
              </a:rPr>
              <a:t> more likely to be put off a job listed as “using data and numbers” and disproportionally affected by negative experiences of maths at school.</a:t>
            </a:r>
            <a:endParaRPr lang="en-US" sz="1400" dirty="0">
              <a:latin typeface="Lato"/>
              <a:ea typeface="Lato"/>
              <a:cs typeface="Lato"/>
            </a:endParaRPr>
          </a:p>
          <a:p>
            <a:endParaRPr lang="en-US" dirty="0">
              <a:solidFill>
                <a:srgbClr val="000000"/>
              </a:solidFill>
              <a:latin typeface="Calibri" panose="020F0502020204030204"/>
              <a:ea typeface="Calibri" panose="020F0502020204030204"/>
              <a:cs typeface="Calibri" panose="020F0502020204030204"/>
            </a:endParaRPr>
          </a:p>
          <a:p>
            <a:r>
              <a:rPr lang="en-US" dirty="0">
                <a:solidFill>
                  <a:srgbClr val="000000"/>
                </a:solidFill>
                <a:latin typeface="Lato"/>
                <a:ea typeface="Lato"/>
                <a:cs typeface="Lato"/>
              </a:rPr>
              <a:t>Research has revealed  </a:t>
            </a:r>
            <a:r>
              <a:rPr lang="en-US" b="1" dirty="0">
                <a:solidFill>
                  <a:srgbClr val="000000"/>
                </a:solidFill>
                <a:latin typeface="Lato"/>
                <a:ea typeface="Lato"/>
                <a:cs typeface="Lato"/>
              </a:rPr>
              <a:t>54% of British girls</a:t>
            </a:r>
            <a:r>
              <a:rPr lang="en-US" dirty="0">
                <a:solidFill>
                  <a:srgbClr val="000000"/>
                </a:solidFill>
                <a:latin typeface="Lato"/>
                <a:ea typeface="Lato"/>
                <a:cs typeface="Lato"/>
              </a:rPr>
              <a:t> do not feel confident learning maths, compared to </a:t>
            </a:r>
            <a:r>
              <a:rPr lang="en-US" b="1" dirty="0">
                <a:solidFill>
                  <a:srgbClr val="000000"/>
                </a:solidFill>
                <a:latin typeface="Lato"/>
                <a:ea typeface="Lato"/>
                <a:cs typeface="Lato"/>
              </a:rPr>
              <a:t>41% of boys.</a:t>
            </a:r>
            <a:endParaRPr lang="en-US" sz="1400" b="1" dirty="0">
              <a:ea typeface="Calibri"/>
              <a:cs typeface="Calibri"/>
            </a:endParaRPr>
          </a:p>
          <a:p>
            <a:endParaRPr lang="en-US" dirty="0">
              <a:solidFill>
                <a:srgbClr val="000000"/>
              </a:solidFill>
              <a:latin typeface="Lato"/>
              <a:ea typeface="Lato"/>
              <a:cs typeface="Lato"/>
            </a:endParaRPr>
          </a:p>
          <a:p>
            <a:r>
              <a:rPr lang="en-US" dirty="0">
                <a:solidFill>
                  <a:srgbClr val="000000"/>
                </a:solidFill>
                <a:latin typeface="Lato"/>
                <a:ea typeface="Lato"/>
                <a:cs typeface="Lato"/>
                <a:hlinkClick r:id="rId2"/>
              </a:rPr>
              <a:t>Research Briefing Number Confidence - The Gender Divide</a:t>
            </a:r>
            <a:endParaRPr lang="en-US" sz="1400" dirty="0">
              <a:latin typeface="Lato"/>
              <a:ea typeface="Calibri"/>
              <a:cs typeface="Calibri"/>
            </a:endParaRPr>
          </a:p>
        </p:txBody>
      </p:sp>
      <p:pic>
        <p:nvPicPr>
          <p:cNvPr id="15" name="Graphic 14" descr="Harvey Balls 0% with solid fill">
            <a:extLst>
              <a:ext uri="{FF2B5EF4-FFF2-40B4-BE49-F238E27FC236}">
                <a16:creationId xmlns:a16="http://schemas.microsoft.com/office/drawing/2014/main" id="{10D53C65-3D24-8B1C-00DD-84D76B3FD2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7" name="Graphic 16" descr="Harvey Balls 15% with solid fill">
            <a:extLst>
              <a:ext uri="{FF2B5EF4-FFF2-40B4-BE49-F238E27FC236}">
                <a16:creationId xmlns:a16="http://schemas.microsoft.com/office/drawing/2014/main" id="{B4EAF2F0-95AB-1C58-BDB9-F5871DB7CD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9" name="Graphic 18" descr="Tea with solid fill">
            <a:extLst>
              <a:ext uri="{FF2B5EF4-FFF2-40B4-BE49-F238E27FC236}">
                <a16:creationId xmlns:a16="http://schemas.microsoft.com/office/drawing/2014/main" id="{738DB9D6-028E-699B-7EEB-AA14E93441B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18E605AF-E8EC-E7C4-8F84-675D60E9260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9FF0272C-3A71-F8DE-FEE9-8DEECD5E2A4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84E24DB0-B91A-7FED-17CC-EECF9298F21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488FE42C-EB03-B55F-6392-965C2F8551C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C76CF758-47BD-10FC-F0DF-D100B943099A}"/>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
        <p:nvSpPr>
          <p:cNvPr id="5" name="TextBox 2">
            <a:extLst>
              <a:ext uri="{FF2B5EF4-FFF2-40B4-BE49-F238E27FC236}">
                <a16:creationId xmlns:a16="http://schemas.microsoft.com/office/drawing/2014/main" id="{FFA682B3-D139-5EB6-6E94-533084701B2D}"/>
              </a:ext>
            </a:extLst>
          </p:cNvPr>
          <p:cNvSpPr txBox="1"/>
          <p:nvPr/>
        </p:nvSpPr>
        <p:spPr>
          <a:xfrm>
            <a:off x="5184587" y="2209273"/>
            <a:ext cx="3577372" cy="424731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b="0" i="0"/>
            </a:pPr>
            <a:r>
              <a:rPr lang="1106" dirty="0">
                <a:solidFill>
                  <a:srgbClr val="000000"/>
                </a:solidFill>
                <a:latin typeface="Lato"/>
                <a:ea typeface="Lato"/>
                <a:cs typeface="Lato"/>
              </a:rPr>
              <a:t>Mae menywod ddwywaith mor orbryderus â dynion ynghylch mathemateg. Maent tua </a:t>
            </a:r>
            <a:r>
              <a:rPr lang="1106" b="1" dirty="0">
                <a:solidFill>
                  <a:srgbClr val="000000"/>
                </a:solidFill>
                <a:latin typeface="Lato"/>
                <a:ea typeface="Lato"/>
                <a:cs typeface="Lato"/>
              </a:rPr>
              <a:t>66%</a:t>
            </a:r>
            <a:r>
              <a:rPr lang="1106" dirty="0">
                <a:solidFill>
                  <a:srgbClr val="000000"/>
                </a:solidFill>
                <a:latin typeface="Lato"/>
                <a:ea typeface="Lato"/>
                <a:cs typeface="Lato"/>
              </a:rPr>
              <a:t> yn fwy tebygol o ddigalonni ynghylch swydd lle nodir bod angen “defnyddio data a rhifau” ac effeithir yn anghymesur arnynt gan brofiadau negyddol o fathemateg yn yr ysgol. </a:t>
            </a:r>
            <a:endParaRPr lang="en-US" sz="1400" dirty="0">
              <a:latin typeface="Lato"/>
              <a:ea typeface="Lato"/>
              <a:cs typeface="Lato"/>
            </a:endParaRPr>
          </a:p>
          <a:p>
            <a:endParaRPr lang="en-US" dirty="0">
              <a:solidFill>
                <a:srgbClr val="000000"/>
              </a:solidFill>
              <a:latin typeface="Calibri"/>
              <a:ea typeface="Calibri" panose="020F0502020204030204"/>
              <a:cs typeface="Calibri" panose="020F0502020204030204"/>
            </a:endParaRPr>
          </a:p>
          <a:p>
            <a:pPr>
              <a:defRPr b="0" i="0"/>
            </a:pPr>
            <a:r>
              <a:rPr lang="1106" dirty="0">
                <a:solidFill>
                  <a:srgbClr val="000000"/>
                </a:solidFill>
                <a:latin typeface="Lato"/>
                <a:ea typeface="Lato"/>
                <a:cs typeface="Lato"/>
              </a:rPr>
              <a:t>Mae ymchwil wedi datgelu nad yw </a:t>
            </a:r>
            <a:r>
              <a:rPr lang="1106" b="1" dirty="0">
                <a:solidFill>
                  <a:srgbClr val="000000"/>
                </a:solidFill>
                <a:latin typeface="Lato"/>
                <a:ea typeface="Lato"/>
                <a:cs typeface="Lato"/>
              </a:rPr>
              <a:t>54% o ferched Prydain</a:t>
            </a:r>
            <a:r>
              <a:rPr lang="1106" dirty="0">
                <a:solidFill>
                  <a:srgbClr val="000000"/>
                </a:solidFill>
                <a:latin typeface="Lato"/>
                <a:ea typeface="Lato"/>
                <a:cs typeface="Lato"/>
              </a:rPr>
              <a:t> yn teimlo'n hyderus wrth ddysgu mathemateg, o gymharu â </a:t>
            </a:r>
            <a:r>
              <a:rPr lang="1106" b="1" dirty="0">
                <a:solidFill>
                  <a:srgbClr val="000000"/>
                </a:solidFill>
                <a:latin typeface="Lato"/>
                <a:ea typeface="Lato"/>
                <a:cs typeface="Lato"/>
              </a:rPr>
              <a:t>41% o fechgyn</a:t>
            </a:r>
            <a:r>
              <a:rPr lang="1106" dirty="0">
                <a:solidFill>
                  <a:srgbClr val="000000"/>
                </a:solidFill>
                <a:latin typeface="Lato"/>
                <a:ea typeface="Lato"/>
                <a:cs typeface="Lato"/>
              </a:rPr>
              <a:t>. </a:t>
            </a:r>
            <a:endParaRPr lang="en-US" sz="1400" b="1" dirty="0">
              <a:ea typeface="Calibri" panose="020F0502020204030204"/>
              <a:cs typeface="Calibri" panose="020F0502020204030204"/>
            </a:endParaRPr>
          </a:p>
        </p:txBody>
      </p:sp>
      <p:cxnSp>
        <p:nvCxnSpPr>
          <p:cNvPr id="6" name="Straight Connector 5">
            <a:extLst>
              <a:ext uri="{FF2B5EF4-FFF2-40B4-BE49-F238E27FC236}">
                <a16:creationId xmlns:a16="http://schemas.microsoft.com/office/drawing/2014/main" id="{F2FB5EB1-DBAF-D700-3170-910D6A14C8C6}"/>
              </a:ext>
            </a:extLst>
          </p:cNvPr>
          <p:cNvCxnSpPr>
            <a:cxnSpLocks/>
          </p:cNvCxnSpPr>
          <p:nvPr/>
        </p:nvCxnSpPr>
        <p:spPr>
          <a:xfrm>
            <a:off x="4837177" y="206011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0369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AA26D-A4C4-8AE9-9DE9-FF39EF07D62D}"/>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88A5CE2-27EF-4DC0-2DF1-E0C7480B2E0A}"/>
              </a:ext>
            </a:extLst>
          </p:cNvPr>
          <p:cNvSpPr>
            <a:spLocks noGrp="1"/>
          </p:cNvSpPr>
          <p:nvPr>
            <p:ph type="body" sz="quarter" idx="13"/>
          </p:nvPr>
        </p:nvSpPr>
        <p:spPr/>
        <p:txBody>
          <a:bodyPr/>
          <a:lstStyle/>
          <a:p>
            <a:r>
              <a:rPr lang="en-GB" sz="3000" b="1" dirty="0"/>
              <a:t>Culture around Numeracy</a:t>
            </a:r>
          </a:p>
          <a:p>
            <a:r>
              <a:rPr lang="1106" sz="3000" b="1" dirty="0"/>
              <a:t>Y Diwylliant o amgylch Rhifedd</a:t>
            </a:r>
          </a:p>
          <a:p>
            <a:endParaRPr lang="en-GB" sz="3000" b="1" dirty="0"/>
          </a:p>
        </p:txBody>
      </p:sp>
      <p:pic>
        <p:nvPicPr>
          <p:cNvPr id="24" name="Picture 23">
            <a:extLst>
              <a:ext uri="{FF2B5EF4-FFF2-40B4-BE49-F238E27FC236}">
                <a16:creationId xmlns:a16="http://schemas.microsoft.com/office/drawing/2014/main" id="{5B4813E9-AE17-1965-CDFA-D89349AF77CB}"/>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a:fillRect/>
          </a:stretch>
        </p:blipFill>
        <p:spPr bwMode="auto">
          <a:xfrm>
            <a:off x="6038408" y="2031262"/>
            <a:ext cx="1351796" cy="216356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descr="A toy doll in a box&#10;&#10;AI-generated content may be incorrect.">
            <a:extLst>
              <a:ext uri="{FF2B5EF4-FFF2-40B4-BE49-F238E27FC236}">
                <a16:creationId xmlns:a16="http://schemas.microsoft.com/office/drawing/2014/main" id="{2DC2E2B8-01DF-FC45-3BC8-FF97FD5608DC}"/>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a:xfrm>
            <a:off x="4779311" y="3732431"/>
            <a:ext cx="1234743" cy="2070506"/>
          </a:xfrm>
          <a:prstGeom prst="rect">
            <a:avLst/>
          </a:prstGeom>
        </p:spPr>
      </p:pic>
      <p:sp>
        <p:nvSpPr>
          <p:cNvPr id="26" name="TextBox 6">
            <a:extLst>
              <a:ext uri="{FF2B5EF4-FFF2-40B4-BE49-F238E27FC236}">
                <a16:creationId xmlns:a16="http://schemas.microsoft.com/office/drawing/2014/main" id="{CD2AEFA4-D234-5B34-CB0A-8B2CA9A277EC}"/>
              </a:ext>
            </a:extLst>
          </p:cNvPr>
          <p:cNvSpPr txBox="1"/>
          <p:nvPr/>
        </p:nvSpPr>
        <p:spPr>
          <a:xfrm>
            <a:off x="4881156" y="5849056"/>
            <a:ext cx="1031051"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1990s</a:t>
            </a:r>
          </a:p>
        </p:txBody>
      </p:sp>
      <p:sp>
        <p:nvSpPr>
          <p:cNvPr id="27" name="TextBox 7">
            <a:extLst>
              <a:ext uri="{FF2B5EF4-FFF2-40B4-BE49-F238E27FC236}">
                <a16:creationId xmlns:a16="http://schemas.microsoft.com/office/drawing/2014/main" id="{F934BC61-F12F-9292-9A53-9C5A091198A6}"/>
              </a:ext>
            </a:extLst>
          </p:cNvPr>
          <p:cNvSpPr txBox="1"/>
          <p:nvPr/>
        </p:nvSpPr>
        <p:spPr>
          <a:xfrm>
            <a:off x="6266107" y="4218556"/>
            <a:ext cx="896399"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2011</a:t>
            </a:r>
          </a:p>
        </p:txBody>
      </p:sp>
      <p:sp>
        <p:nvSpPr>
          <p:cNvPr id="28" name="TextBox 3">
            <a:extLst>
              <a:ext uri="{FF2B5EF4-FFF2-40B4-BE49-F238E27FC236}">
                <a16:creationId xmlns:a16="http://schemas.microsoft.com/office/drawing/2014/main" id="{7A56C30A-0E3B-AA13-844B-958A8982EC81}"/>
              </a:ext>
            </a:extLst>
          </p:cNvPr>
          <p:cNvSpPr txBox="1"/>
          <p:nvPr/>
        </p:nvSpPr>
        <p:spPr>
          <a:xfrm>
            <a:off x="7663939" y="5854541"/>
            <a:ext cx="896399"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2024</a:t>
            </a:r>
          </a:p>
        </p:txBody>
      </p:sp>
      <p:pic>
        <p:nvPicPr>
          <p:cNvPr id="29" name="Picture 28" descr="A red and white cover with white text&#10;&#10;AI-generated content may be incorrect.">
            <a:extLst>
              <a:ext uri="{FF2B5EF4-FFF2-40B4-BE49-F238E27FC236}">
                <a16:creationId xmlns:a16="http://schemas.microsoft.com/office/drawing/2014/main" id="{E3DFCA82-E91F-3501-D0BE-A9800E2C595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436241" y="3768469"/>
            <a:ext cx="1351796" cy="2057528"/>
          </a:xfrm>
          <a:prstGeom prst="rect">
            <a:avLst/>
          </a:prstGeom>
        </p:spPr>
      </p:pic>
      <p:pic>
        <p:nvPicPr>
          <p:cNvPr id="30" name="Picture 29" descr="A person in a coat&#10;&#10;AI-generated content may be incorrect.">
            <a:extLst>
              <a:ext uri="{FF2B5EF4-FFF2-40B4-BE49-F238E27FC236}">
                <a16:creationId xmlns:a16="http://schemas.microsoft.com/office/drawing/2014/main" id="{FE32294B-D847-DD22-E42C-35FDE2A9599E}"/>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a:xfrm>
            <a:off x="908095" y="4010875"/>
            <a:ext cx="1586953" cy="1792062"/>
          </a:xfrm>
          <a:prstGeom prst="rect">
            <a:avLst/>
          </a:prstGeom>
        </p:spPr>
      </p:pic>
      <p:pic>
        <p:nvPicPr>
          <p:cNvPr id="31" name="Picture 30" descr="A person in a coat&#10;&#10;AI-generated content may be incorrect.">
            <a:extLst>
              <a:ext uri="{FF2B5EF4-FFF2-40B4-BE49-F238E27FC236}">
                <a16:creationId xmlns:a16="http://schemas.microsoft.com/office/drawing/2014/main" id="{5EF3A9AA-DDBF-FC99-ED62-26AF5669DF7F}"/>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a:xfrm>
            <a:off x="2488323" y="4000421"/>
            <a:ext cx="2189242" cy="1802516"/>
          </a:xfrm>
          <a:prstGeom prst="rect">
            <a:avLst/>
          </a:prstGeom>
        </p:spPr>
      </p:pic>
      <p:sp>
        <p:nvSpPr>
          <p:cNvPr id="32" name="TextBox 24">
            <a:extLst>
              <a:ext uri="{FF2B5EF4-FFF2-40B4-BE49-F238E27FC236}">
                <a16:creationId xmlns:a16="http://schemas.microsoft.com/office/drawing/2014/main" id="{7FA5133E-B627-04A5-085B-BC8A70ABB5D6}"/>
              </a:ext>
            </a:extLst>
          </p:cNvPr>
          <p:cNvSpPr txBox="1"/>
          <p:nvPr/>
        </p:nvSpPr>
        <p:spPr>
          <a:xfrm>
            <a:off x="2233594" y="5854541"/>
            <a:ext cx="1031051"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1970s</a:t>
            </a:r>
          </a:p>
        </p:txBody>
      </p:sp>
      <p:pic>
        <p:nvPicPr>
          <p:cNvPr id="33" name="Picture 32" descr="A screenshot of a video&#10;&#10;AI-generated content may be incorrect.">
            <a:extLst>
              <a:ext uri="{FF2B5EF4-FFF2-40B4-BE49-F238E27FC236}">
                <a16:creationId xmlns:a16="http://schemas.microsoft.com/office/drawing/2014/main" id="{257CFB2B-5AD7-2D15-864D-F9C387DE0BD2}"/>
              </a:ext>
            </a:extLst>
          </p:cNvPr>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a:xfrm>
            <a:off x="821892" y="2222710"/>
            <a:ext cx="4976630" cy="1111575"/>
          </a:xfrm>
          <a:prstGeom prst="rect">
            <a:avLst/>
          </a:prstGeom>
        </p:spPr>
      </p:pic>
      <p:sp>
        <p:nvSpPr>
          <p:cNvPr id="34" name="TextBox 27">
            <a:extLst>
              <a:ext uri="{FF2B5EF4-FFF2-40B4-BE49-F238E27FC236}">
                <a16:creationId xmlns:a16="http://schemas.microsoft.com/office/drawing/2014/main" id="{57C71036-4FB7-A938-5330-9702F4936FA6}"/>
              </a:ext>
            </a:extLst>
          </p:cNvPr>
          <p:cNvSpPr txBox="1"/>
          <p:nvPr/>
        </p:nvSpPr>
        <p:spPr>
          <a:xfrm>
            <a:off x="2233593" y="3344739"/>
            <a:ext cx="1031051"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1870s</a:t>
            </a:r>
          </a:p>
        </p:txBody>
      </p:sp>
      <p:pic>
        <p:nvPicPr>
          <p:cNvPr id="14" name="Graphic 13" descr="Harvey Balls 0% with solid fill">
            <a:extLst>
              <a:ext uri="{FF2B5EF4-FFF2-40B4-BE49-F238E27FC236}">
                <a16:creationId xmlns:a16="http://schemas.microsoft.com/office/drawing/2014/main" id="{E4FA2099-EDAB-D39D-A152-DDAA46CBC66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8982" y="2441726"/>
            <a:ext cx="252000" cy="252000"/>
          </a:xfrm>
          <a:prstGeom prst="rect">
            <a:avLst/>
          </a:prstGeom>
        </p:spPr>
      </p:pic>
      <p:pic>
        <p:nvPicPr>
          <p:cNvPr id="16" name="Graphic 15" descr="Harvey Balls 15% with solid fill">
            <a:extLst>
              <a:ext uri="{FF2B5EF4-FFF2-40B4-BE49-F238E27FC236}">
                <a16:creationId xmlns:a16="http://schemas.microsoft.com/office/drawing/2014/main" id="{58A55120-CA7A-9312-4023-40F343A293B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8982" y="2866115"/>
            <a:ext cx="252000" cy="252000"/>
          </a:xfrm>
          <a:prstGeom prst="rect">
            <a:avLst/>
          </a:prstGeom>
        </p:spPr>
      </p:pic>
      <p:pic>
        <p:nvPicPr>
          <p:cNvPr id="18" name="Graphic 17" descr="Tea with solid fill">
            <a:extLst>
              <a:ext uri="{FF2B5EF4-FFF2-40B4-BE49-F238E27FC236}">
                <a16:creationId xmlns:a16="http://schemas.microsoft.com/office/drawing/2014/main" id="{2ACF79BE-01BB-D062-2186-9048938F40A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22463" y="4097164"/>
            <a:ext cx="324000" cy="324000"/>
          </a:xfrm>
          <a:prstGeom prst="rect">
            <a:avLst/>
          </a:prstGeom>
        </p:spPr>
      </p:pic>
      <p:pic>
        <p:nvPicPr>
          <p:cNvPr id="20" name="Graphic 19" descr="Harvey Balls 40% with solid fill">
            <a:extLst>
              <a:ext uri="{FF2B5EF4-FFF2-40B4-BE49-F238E27FC236}">
                <a16:creationId xmlns:a16="http://schemas.microsoft.com/office/drawing/2014/main" id="{280BE196-D790-EB86-C97A-2C2AB460B8E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238982" y="3746643"/>
            <a:ext cx="252000" cy="252000"/>
          </a:xfrm>
          <a:prstGeom prst="rect">
            <a:avLst/>
          </a:prstGeom>
        </p:spPr>
      </p:pic>
      <p:pic>
        <p:nvPicPr>
          <p:cNvPr id="22" name="Graphic 21" descr="Harvey Balls 25% with solid fill">
            <a:extLst>
              <a:ext uri="{FF2B5EF4-FFF2-40B4-BE49-F238E27FC236}">
                <a16:creationId xmlns:a16="http://schemas.microsoft.com/office/drawing/2014/main" id="{B3664721-A7DB-BF27-5D0C-9B6A98B7760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rcRect/>
          <a:stretch/>
        </p:blipFill>
        <p:spPr>
          <a:xfrm>
            <a:off x="238982" y="3300033"/>
            <a:ext cx="252000" cy="252000"/>
          </a:xfrm>
          <a:prstGeom prst="rect">
            <a:avLst/>
          </a:prstGeom>
        </p:spPr>
      </p:pic>
      <p:pic>
        <p:nvPicPr>
          <p:cNvPr id="35" name="Graphic 34" descr="Harvey Balls 100% with solid fill">
            <a:extLst>
              <a:ext uri="{FF2B5EF4-FFF2-40B4-BE49-F238E27FC236}">
                <a16:creationId xmlns:a16="http://schemas.microsoft.com/office/drawing/2014/main" id="{2F7AF56A-0108-8B2E-31A4-0BE2F85F531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8982" y="5449019"/>
            <a:ext cx="252000" cy="252000"/>
          </a:xfrm>
          <a:prstGeom prst="rect">
            <a:avLst/>
          </a:prstGeom>
        </p:spPr>
      </p:pic>
      <p:pic>
        <p:nvPicPr>
          <p:cNvPr id="37" name="Graphic 36" descr="Harvey Balls 65% with solid fill">
            <a:extLst>
              <a:ext uri="{FF2B5EF4-FFF2-40B4-BE49-F238E27FC236}">
                <a16:creationId xmlns:a16="http://schemas.microsoft.com/office/drawing/2014/main" id="{9C46F164-AD29-D021-3861-C7108233F65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5250" y="4588552"/>
            <a:ext cx="252000" cy="252000"/>
          </a:xfrm>
          <a:prstGeom prst="rect">
            <a:avLst/>
          </a:prstGeom>
        </p:spPr>
      </p:pic>
      <p:pic>
        <p:nvPicPr>
          <p:cNvPr id="39" name="Graphic 38" descr="Harvey Balls 90% with solid fill">
            <a:extLst>
              <a:ext uri="{FF2B5EF4-FFF2-40B4-BE49-F238E27FC236}">
                <a16:creationId xmlns:a16="http://schemas.microsoft.com/office/drawing/2014/main" id="{3918F779-BECE-30C3-4CF7-F43D45316A84}"/>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680404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F1885C-B915-BB24-EE91-506D6CEDB52B}"/>
              </a:ext>
            </a:extLst>
          </p:cNvPr>
          <p:cNvSpPr>
            <a:spLocks noGrp="1"/>
          </p:cNvSpPr>
          <p:nvPr>
            <p:ph type="body" sz="quarter" idx="13"/>
          </p:nvPr>
        </p:nvSpPr>
        <p:spPr/>
        <p:txBody>
          <a:bodyPr/>
          <a:lstStyle/>
          <a:p>
            <a:r>
              <a:rPr lang="en-GB" sz="3000" b="1" dirty="0"/>
              <a:t>Culture around Numeracy</a:t>
            </a:r>
          </a:p>
          <a:p>
            <a:r>
              <a:rPr lang="1106" sz="3000" b="1" dirty="0"/>
              <a:t>Y Diwylliant o amgylch Rhifedd</a:t>
            </a:r>
          </a:p>
          <a:p>
            <a:endParaRPr lang="en-GB" sz="3000" b="1" dirty="0"/>
          </a:p>
        </p:txBody>
      </p:sp>
      <p:sp>
        <p:nvSpPr>
          <p:cNvPr id="2" name="Speech Bubble: Rectangle with Corners Rounded 1">
            <a:extLst>
              <a:ext uri="{FF2B5EF4-FFF2-40B4-BE49-F238E27FC236}">
                <a16:creationId xmlns:a16="http://schemas.microsoft.com/office/drawing/2014/main" id="{BADB2E06-6413-7058-2CCC-0E7A751E4A71}"/>
              </a:ext>
            </a:extLst>
          </p:cNvPr>
          <p:cNvSpPr/>
          <p:nvPr/>
        </p:nvSpPr>
        <p:spPr>
          <a:xfrm>
            <a:off x="945444" y="2353050"/>
            <a:ext cx="3491345" cy="3291186"/>
          </a:xfrm>
          <a:prstGeom prst="wedgeRoundRectCallout">
            <a:avLst>
              <a:gd name="adj1" fmla="val 22289"/>
              <a:gd name="adj2" fmla="val 62954"/>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dirty="0">
                <a:latin typeface="Lato" panose="020F0502020204030203" pitchFamily="34" charset="0"/>
              </a:rPr>
              <a:t>“There’s a lot of hard maths in there that I think they would rather not do.  The research generally… just says that’s a natural thing.”</a:t>
            </a:r>
          </a:p>
          <a:p>
            <a:pPr algn="ctr"/>
            <a:endParaRPr lang="en-GB" sz="1600" dirty="0">
              <a:latin typeface="Lato" panose="020F0502020204030203" pitchFamily="34" charset="0"/>
            </a:endParaRPr>
          </a:p>
          <a:p>
            <a:pPr algn="ctr"/>
            <a:r>
              <a:rPr lang="1106" sz="1600" dirty="0">
                <a:latin typeface="Lato" panose="020F0502020204030203" pitchFamily="34" charset="77"/>
              </a:rPr>
              <a:t>“Mae'n cynnwys tipyn o fathemateg anodd y byddai'n well ganddynt beidio â'i gwneud, yn fy marn i.  Mae'r ymchwil yn gyffredinol ... yn dweud bod hynny'n beth naturiol.”</a:t>
            </a:r>
          </a:p>
        </p:txBody>
      </p:sp>
      <p:pic>
        <p:nvPicPr>
          <p:cNvPr id="5122" name="Picture 2">
            <a:extLst>
              <a:ext uri="{FF2B5EF4-FFF2-40B4-BE49-F238E27FC236}">
                <a16:creationId xmlns:a16="http://schemas.microsoft.com/office/drawing/2014/main" id="{F3A19F56-97D0-7D10-45C2-F3EE8D7E3F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24478"/>
            <a:ext cx="4248150" cy="4495800"/>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2A31025F-EDED-E817-076E-BC79F4B40A6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6" name="Graphic 15" descr="Harvey Balls 15% with solid fill">
            <a:extLst>
              <a:ext uri="{FF2B5EF4-FFF2-40B4-BE49-F238E27FC236}">
                <a16:creationId xmlns:a16="http://schemas.microsoft.com/office/drawing/2014/main" id="{EF3A546F-7CC0-351D-FE05-A4104917272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8" name="Graphic 17" descr="Tea with solid fill">
            <a:extLst>
              <a:ext uri="{FF2B5EF4-FFF2-40B4-BE49-F238E27FC236}">
                <a16:creationId xmlns:a16="http://schemas.microsoft.com/office/drawing/2014/main" id="{87C4AD4A-3EF1-176C-E9B7-6DB10A75B9D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0" name="Graphic 19" descr="Harvey Balls 40% with solid fill">
            <a:extLst>
              <a:ext uri="{FF2B5EF4-FFF2-40B4-BE49-F238E27FC236}">
                <a16:creationId xmlns:a16="http://schemas.microsoft.com/office/drawing/2014/main" id="{6A701945-9773-986C-F442-A1A1D84EC91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BDAC8584-1067-FE98-960F-4FA541ED3F2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799D82B0-50DE-AA49-F8D8-A14CCC6647C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5C08A89D-069C-224D-BEBE-216D30BDA10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B2B06A31-95D6-0254-000C-EDFF07FF982A}"/>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42272373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9CE51-3A18-91B7-7E85-43C58CB8E134}"/>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85115F79-E597-AFE0-45F0-D04DD37A0A78}"/>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6906FF20-621A-E701-6091-1AFD414929E1}"/>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C1A8DFC2-043E-176A-0708-242F6966A7D2}"/>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E9A3B94B-3B68-5493-B5BB-129714C7595D}"/>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30753628-532B-2878-7DA1-6297CC60C038}"/>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39B4A7F3-73DA-5AB8-58D7-8E4AC10D53E0}"/>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D10B084E-013B-FF55-588E-ED36A9BCB00A}"/>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3E389632-68F5-0A71-8884-6C59D43A77DF}"/>
              </a:ext>
            </a:extLst>
          </p:cNvPr>
          <p:cNvSpPr txBox="1"/>
          <p:nvPr/>
        </p:nvSpPr>
        <p:spPr>
          <a:xfrm>
            <a:off x="1214437" y="2322382"/>
            <a:ext cx="6828397" cy="2213235"/>
          </a:xfrm>
          <a:prstGeom prst="rect">
            <a:avLst/>
          </a:prstGeom>
          <a:solidFill>
            <a:schemeClr val="bg1"/>
          </a:solidFill>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400" b="1" dirty="0">
                <a:solidFill>
                  <a:srgbClr val="0AB9EE"/>
                </a:solidFill>
                <a:latin typeface="Rubik SemiBold"/>
                <a:ea typeface="Lato"/>
                <a:cs typeface="Lato"/>
              </a:rPr>
              <a:t>Objective: </a:t>
            </a:r>
            <a:r>
              <a:rPr lang="en-US" sz="2400" b="1" dirty="0">
                <a:solidFill>
                  <a:srgbClr val="0AB9EE"/>
                </a:solidFill>
                <a:latin typeface="Rubik SemiBold"/>
                <a:ea typeface="Lato"/>
                <a:cs typeface="Lato"/>
              </a:rPr>
              <a:t>Describe how poor numeracy affects adults and children</a:t>
            </a:r>
          </a:p>
          <a:p>
            <a:pPr algn="ctr">
              <a:lnSpc>
                <a:spcPts val="3456"/>
              </a:lnSpc>
            </a:pPr>
            <a:endParaRPr lang="en-US" sz="2400" b="1" dirty="0">
              <a:solidFill>
                <a:srgbClr val="0AB9EE"/>
              </a:solidFill>
              <a:latin typeface="Rubik SemiBold"/>
              <a:ea typeface="Lato"/>
              <a:cs typeface="Lato"/>
            </a:endParaRPr>
          </a:p>
          <a:p>
            <a:pPr algn="ctr">
              <a:lnSpc>
                <a:spcPts val="3456"/>
              </a:lnSpc>
            </a:pPr>
            <a:r>
              <a:rPr lang="1106" sz="2400" b="1" dirty="0">
                <a:solidFill>
                  <a:srgbClr val="0AB9EE"/>
                </a:solidFill>
                <a:latin typeface="Rubik SemiBold"/>
                <a:ea typeface="Lato"/>
                <a:cs typeface="Lato"/>
              </a:rPr>
              <a:t>Amcan: Disgrifio'r modd y mae sgiliau rhifedd gwael yn effeithio ar oedolion a phlant</a:t>
            </a:r>
          </a:p>
        </p:txBody>
      </p:sp>
    </p:spTree>
    <p:extLst>
      <p:ext uri="{BB962C8B-B14F-4D97-AF65-F5344CB8AC3E}">
        <p14:creationId xmlns:p14="http://schemas.microsoft.com/office/powerpoint/2010/main" val="3120462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Impact of poor numeracy on adults</a:t>
            </a:r>
          </a:p>
          <a:p>
            <a:pPr>
              <a:spcAft>
                <a:spcPts val="600"/>
              </a:spcAft>
            </a:pPr>
            <a:r>
              <a:rPr lang="1106" sz="3000" b="1" dirty="0"/>
              <a:t>Effaith sgiliau rhifedd gwael ar oedolion</a:t>
            </a:r>
          </a:p>
          <a:p>
            <a:pPr>
              <a:spcAft>
                <a:spcPts val="600"/>
              </a:spcAft>
            </a:pPr>
            <a:endParaRPr lang="en-GB" sz="3000" b="1" dirty="0"/>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25580" y="2306984"/>
            <a:ext cx="3801728" cy="4137045"/>
          </a:xfrm>
        </p:spPr>
        <p:txBody>
          <a:bodyPr>
            <a:normAutofit/>
          </a:bodyPr>
          <a:lstStyle/>
          <a:p>
            <a:pPr marL="342900" indent="-342900">
              <a:buFont typeface="Arial" panose="020B0604020202020204" pitchFamily="34" charset="0"/>
              <a:buChar char="•"/>
            </a:pPr>
            <a:r>
              <a:rPr lang="en-GB" sz="1800" b="0" dirty="0"/>
              <a:t>Reduced employment prospects</a:t>
            </a:r>
          </a:p>
          <a:p>
            <a:pPr marL="342900" indent="-342900">
              <a:buFont typeface="Arial" panose="020B0604020202020204" pitchFamily="34" charset="0"/>
              <a:buChar char="•"/>
            </a:pPr>
            <a:r>
              <a:rPr lang="en-GB" sz="1800" b="0" dirty="0"/>
              <a:t>Inability to progress in some careers</a:t>
            </a:r>
          </a:p>
          <a:p>
            <a:pPr marL="342900" indent="-342900">
              <a:buFont typeface="Arial" panose="020B0604020202020204" pitchFamily="34" charset="0"/>
              <a:buChar char="•"/>
            </a:pPr>
            <a:r>
              <a:rPr lang="en-GB" sz="1800" b="0" dirty="0"/>
              <a:t>Poor productivity</a:t>
            </a:r>
          </a:p>
          <a:p>
            <a:pPr marL="342900" indent="-342900">
              <a:buFont typeface="Arial" panose="020B0604020202020204" pitchFamily="34" charset="0"/>
              <a:buChar char="•"/>
            </a:pPr>
            <a:r>
              <a:rPr lang="en-GB" sz="1800" b="0" dirty="0"/>
              <a:t>Low confidence and self-esteem</a:t>
            </a:r>
          </a:p>
          <a:p>
            <a:pPr marL="342900" indent="-342900">
              <a:buFont typeface="Arial" panose="020B0604020202020204" pitchFamily="34" charset="0"/>
              <a:buChar char="•"/>
            </a:pPr>
            <a:r>
              <a:rPr lang="en-GB" sz="1800" b="0" dirty="0"/>
              <a:t>Poor financial capability</a:t>
            </a:r>
          </a:p>
          <a:p>
            <a:pPr marL="342900" indent="-342900">
              <a:buFont typeface="Arial" panose="020B0604020202020204" pitchFamily="34" charset="0"/>
              <a:buChar char="•"/>
            </a:pPr>
            <a:r>
              <a:rPr lang="en-GB" sz="1800" b="0" dirty="0"/>
              <a:t>Impacts on home life</a:t>
            </a:r>
          </a:p>
          <a:p>
            <a:pPr marL="342900" indent="-342900">
              <a:buFont typeface="Arial" panose="020B0604020202020204" pitchFamily="34" charset="0"/>
              <a:buChar char="•"/>
            </a:pPr>
            <a:r>
              <a:rPr lang="en-GB" sz="1800" b="0" dirty="0"/>
              <a:t>Social mobility</a:t>
            </a:r>
            <a:endParaRPr lang="en-GB" b="0" dirty="0"/>
          </a:p>
        </p:txBody>
      </p:sp>
      <p:pic>
        <p:nvPicPr>
          <p:cNvPr id="4" name="Graphic 3">
            <a:extLst>
              <a:ext uri="{FF2B5EF4-FFF2-40B4-BE49-F238E27FC236}">
                <a16:creationId xmlns:a16="http://schemas.microsoft.com/office/drawing/2014/main" id="{3C3A72FD-3925-C6BD-0961-0F2740B5F6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24497" y="5266244"/>
            <a:ext cx="2013119" cy="1635659"/>
          </a:xfrm>
          <a:prstGeom prst="rect">
            <a:avLst/>
          </a:prstGeom>
        </p:spPr>
      </p:pic>
      <p:pic>
        <p:nvPicPr>
          <p:cNvPr id="16" name="Graphic 15" descr="Harvey Balls 0% with solid fill">
            <a:extLst>
              <a:ext uri="{FF2B5EF4-FFF2-40B4-BE49-F238E27FC236}">
                <a16:creationId xmlns:a16="http://schemas.microsoft.com/office/drawing/2014/main" id="{FD5CF8DA-E7E6-F331-34BD-6286DF6B18F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441726"/>
            <a:ext cx="252000" cy="252000"/>
          </a:xfrm>
          <a:prstGeom prst="rect">
            <a:avLst/>
          </a:prstGeom>
        </p:spPr>
      </p:pic>
      <p:pic>
        <p:nvPicPr>
          <p:cNvPr id="18" name="Graphic 17" descr="Harvey Balls 15% with solid fill">
            <a:extLst>
              <a:ext uri="{FF2B5EF4-FFF2-40B4-BE49-F238E27FC236}">
                <a16:creationId xmlns:a16="http://schemas.microsoft.com/office/drawing/2014/main" id="{106A55C2-A6D6-0E17-D54B-4CBD99FC4A7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8982" y="2866115"/>
            <a:ext cx="252000" cy="252000"/>
          </a:xfrm>
          <a:prstGeom prst="rect">
            <a:avLst/>
          </a:prstGeom>
        </p:spPr>
      </p:pic>
      <p:pic>
        <p:nvPicPr>
          <p:cNvPr id="20" name="Graphic 19" descr="Tea with solid fill">
            <a:extLst>
              <a:ext uri="{FF2B5EF4-FFF2-40B4-BE49-F238E27FC236}">
                <a16:creationId xmlns:a16="http://schemas.microsoft.com/office/drawing/2014/main" id="{FD652BBA-CADE-3704-00FC-50FD7B3F22A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2463" y="4097164"/>
            <a:ext cx="324000" cy="324000"/>
          </a:xfrm>
          <a:prstGeom prst="rect">
            <a:avLst/>
          </a:prstGeom>
        </p:spPr>
      </p:pic>
      <p:pic>
        <p:nvPicPr>
          <p:cNvPr id="22" name="Graphic 21" descr="Harvey Balls 40% with solid fill">
            <a:extLst>
              <a:ext uri="{FF2B5EF4-FFF2-40B4-BE49-F238E27FC236}">
                <a16:creationId xmlns:a16="http://schemas.microsoft.com/office/drawing/2014/main" id="{106AA295-0F19-3F96-6D61-F10983CE0F0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F03EDAEC-3854-DEA6-2C69-7777DB11248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108DA323-6496-5306-10F6-DD3B071D9E8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0BA6443D-16B5-0E68-2B5F-8A4CD9D5995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526AF5B9-866E-BA39-D10D-8DB171D8FCB4}"/>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8982" y="5014244"/>
            <a:ext cx="252000" cy="252000"/>
          </a:xfrm>
          <a:prstGeom prst="rect">
            <a:avLst/>
          </a:prstGeom>
        </p:spPr>
      </p:pic>
      <p:sp>
        <p:nvSpPr>
          <p:cNvPr id="5" name="Text Placeholder 2">
            <a:extLst>
              <a:ext uri="{FF2B5EF4-FFF2-40B4-BE49-F238E27FC236}">
                <a16:creationId xmlns:a16="http://schemas.microsoft.com/office/drawing/2014/main" id="{FF748B5D-9F0C-2E9B-0EC7-D6A99F2564F9}"/>
              </a:ext>
            </a:extLst>
          </p:cNvPr>
          <p:cNvSpPr txBox="1">
            <a:spLocks/>
          </p:cNvSpPr>
          <p:nvPr/>
        </p:nvSpPr>
        <p:spPr>
          <a:xfrm>
            <a:off x="5032263" y="2306984"/>
            <a:ext cx="4048173" cy="3096378"/>
          </a:xfrm>
          <a:prstGeom prst="rect">
            <a:avLst/>
          </a:prstGeom>
        </p:spPr>
        <p:txBody>
          <a:bodyPr>
            <a:normAutofit/>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itchFamily="34" charset="0"/>
              <a:buChar char="•"/>
              <a:defRPr b="0" i="0"/>
            </a:pPr>
            <a:r>
              <a:rPr lang="en-GB" sz="1800" b="0" dirty="0" err="1"/>
              <a:t>Lleihau</a:t>
            </a:r>
            <a:r>
              <a:rPr lang="en-GB" sz="1800" b="0" dirty="0"/>
              <a:t> </a:t>
            </a:r>
            <a:r>
              <a:rPr lang="en-GB" sz="1800" b="0" dirty="0" err="1"/>
              <a:t>rhagolygon</a:t>
            </a:r>
            <a:r>
              <a:rPr lang="en-GB" sz="1800" b="0" dirty="0"/>
              <a:t> o ran </a:t>
            </a:r>
            <a:r>
              <a:rPr lang="en-GB" sz="1800" b="0" dirty="0" err="1"/>
              <a:t>cyflogaeth</a:t>
            </a:r>
            <a:endParaRPr lang="en-GB" sz="1800" b="0" dirty="0"/>
          </a:p>
          <a:p>
            <a:pPr marL="342900" indent="-342900">
              <a:buFont typeface="Arial" pitchFamily="34" charset="0"/>
              <a:buChar char="•"/>
              <a:defRPr b="0" i="0"/>
            </a:pPr>
            <a:r>
              <a:rPr lang="en-GB" sz="1800" b="0" dirty="0" err="1"/>
              <a:t>Anallu</a:t>
            </a:r>
            <a:r>
              <a:rPr lang="en-GB" sz="1800" b="0" dirty="0"/>
              <a:t> </a:t>
            </a:r>
            <a:r>
              <a:rPr lang="en-GB" sz="1800" b="0" dirty="0" err="1"/>
              <a:t>i</a:t>
            </a:r>
            <a:r>
              <a:rPr lang="en-GB" sz="1800" b="0" dirty="0"/>
              <a:t> </a:t>
            </a:r>
            <a:r>
              <a:rPr lang="en-GB" sz="1800" b="0" dirty="0" err="1"/>
              <a:t>gamu</a:t>
            </a:r>
            <a:r>
              <a:rPr lang="en-GB" sz="1800" b="0" dirty="0"/>
              <a:t> </a:t>
            </a:r>
            <a:r>
              <a:rPr lang="en-GB" sz="1800" b="0" dirty="0" err="1"/>
              <a:t>ymlaen</a:t>
            </a:r>
            <a:r>
              <a:rPr lang="en-GB" sz="1800" b="0" dirty="0"/>
              <a:t> </a:t>
            </a:r>
            <a:r>
              <a:rPr lang="en-GB" sz="1800" b="0" dirty="0" err="1"/>
              <a:t>mewn</a:t>
            </a:r>
            <a:r>
              <a:rPr lang="en-GB" sz="1800" b="0" dirty="0"/>
              <a:t> </a:t>
            </a:r>
            <a:r>
              <a:rPr lang="en-GB" sz="1800" b="0" dirty="0" err="1"/>
              <a:t>rhai</a:t>
            </a:r>
            <a:r>
              <a:rPr lang="en-GB" sz="1800" b="0" dirty="0"/>
              <a:t> </a:t>
            </a:r>
            <a:r>
              <a:rPr lang="en-GB" sz="1800" b="0" dirty="0" err="1"/>
              <a:t>gyrfaoedd</a:t>
            </a:r>
            <a:endParaRPr lang="en-GB" sz="1800" b="0" dirty="0"/>
          </a:p>
          <a:p>
            <a:pPr marL="342900" indent="-342900">
              <a:buFont typeface="Arial" pitchFamily="34" charset="0"/>
              <a:buChar char="•"/>
              <a:defRPr b="0" i="0"/>
            </a:pPr>
            <a:r>
              <a:rPr lang="en-GB" sz="1800" b="0" dirty="0" err="1"/>
              <a:t>Cynhyrchiant</a:t>
            </a:r>
            <a:r>
              <a:rPr lang="en-GB" sz="1800" b="0" dirty="0"/>
              <a:t> </a:t>
            </a:r>
            <a:r>
              <a:rPr lang="en-GB" sz="1800" b="0" dirty="0" err="1"/>
              <a:t>gwael</a:t>
            </a:r>
            <a:endParaRPr lang="en-GB" sz="1800" b="0" dirty="0"/>
          </a:p>
          <a:p>
            <a:pPr marL="342900" indent="-342900">
              <a:buFont typeface="Arial" pitchFamily="34" charset="0"/>
              <a:buChar char="•"/>
              <a:defRPr b="0" i="0"/>
            </a:pPr>
            <a:r>
              <a:rPr lang="en-GB" sz="1800" b="0" dirty="0"/>
              <a:t>Hyder a </a:t>
            </a:r>
            <a:r>
              <a:rPr lang="en-GB" sz="1800" b="0" dirty="0" err="1"/>
              <a:t>hunan-barch</a:t>
            </a:r>
            <a:r>
              <a:rPr lang="en-GB" sz="1800" b="0" dirty="0"/>
              <a:t> </a:t>
            </a:r>
            <a:r>
              <a:rPr lang="en-GB" sz="1800" b="0" dirty="0" err="1"/>
              <a:t>isel</a:t>
            </a:r>
            <a:endParaRPr lang="en-GB" sz="1800" b="0" dirty="0"/>
          </a:p>
          <a:p>
            <a:pPr marL="342900" indent="-342900">
              <a:buFont typeface="Arial" pitchFamily="34" charset="0"/>
              <a:buChar char="•"/>
              <a:defRPr b="0" i="0"/>
            </a:pPr>
            <a:r>
              <a:rPr lang="en-GB" sz="1800" b="0" dirty="0" err="1"/>
              <a:t>Gallu</a:t>
            </a:r>
            <a:r>
              <a:rPr lang="en-GB" sz="1800" b="0" dirty="0"/>
              <a:t> </a:t>
            </a:r>
            <a:r>
              <a:rPr lang="en-GB" sz="1800" b="0" dirty="0" err="1"/>
              <a:t>ariannol</a:t>
            </a:r>
            <a:r>
              <a:rPr lang="en-GB" sz="1800" b="0" dirty="0"/>
              <a:t> </a:t>
            </a:r>
            <a:r>
              <a:rPr lang="en-GB" sz="1800" b="0" dirty="0" err="1"/>
              <a:t>gwael</a:t>
            </a:r>
            <a:endParaRPr lang="en-GB" sz="1800" b="0" dirty="0"/>
          </a:p>
          <a:p>
            <a:pPr marL="342900" indent="-342900">
              <a:buFont typeface="Arial" pitchFamily="34" charset="0"/>
              <a:buChar char="•"/>
              <a:defRPr b="0" i="0"/>
            </a:pPr>
            <a:r>
              <a:rPr lang="en-GB" sz="1800" b="0" dirty="0" err="1"/>
              <a:t>Effaith</a:t>
            </a:r>
            <a:r>
              <a:rPr lang="en-GB" sz="1800" b="0" dirty="0"/>
              <a:t> </a:t>
            </a:r>
            <a:r>
              <a:rPr lang="en-GB" sz="1800" b="0" dirty="0" err="1"/>
              <a:t>ar</a:t>
            </a:r>
            <a:r>
              <a:rPr lang="en-GB" sz="1800" b="0" dirty="0"/>
              <a:t> </a:t>
            </a:r>
            <a:r>
              <a:rPr lang="en-GB" sz="1800" b="0" dirty="0" err="1"/>
              <a:t>fywyd</a:t>
            </a:r>
            <a:r>
              <a:rPr lang="en-GB" sz="1800" b="0" dirty="0"/>
              <a:t> </a:t>
            </a:r>
            <a:r>
              <a:rPr lang="en-GB" sz="1800" b="0" dirty="0" err="1"/>
              <a:t>gartref</a:t>
            </a:r>
            <a:endParaRPr lang="en-GB" sz="1800" b="0" dirty="0"/>
          </a:p>
          <a:p>
            <a:pPr marL="342900" indent="-342900">
              <a:buFont typeface="Arial" pitchFamily="34" charset="0"/>
              <a:buChar char="•"/>
              <a:defRPr b="0" i="0"/>
            </a:pPr>
            <a:r>
              <a:rPr lang="en-GB" sz="1800" b="0" dirty="0" err="1"/>
              <a:t>Symudedd</a:t>
            </a:r>
            <a:r>
              <a:rPr lang="en-GB" sz="1800" b="0" dirty="0"/>
              <a:t> </a:t>
            </a:r>
            <a:r>
              <a:rPr lang="en-GB" sz="1800" b="0" dirty="0" err="1"/>
              <a:t>cymdeithasol</a:t>
            </a:r>
            <a:endParaRPr lang="en-GB" b="0" dirty="0"/>
          </a:p>
        </p:txBody>
      </p:sp>
      <p:cxnSp>
        <p:nvCxnSpPr>
          <p:cNvPr id="6" name="Straight Connector 5">
            <a:extLst>
              <a:ext uri="{FF2B5EF4-FFF2-40B4-BE49-F238E27FC236}">
                <a16:creationId xmlns:a16="http://schemas.microsoft.com/office/drawing/2014/main" id="{932E4F93-9723-0205-5D4C-4FF5E9DE5AE9}"/>
              </a:ext>
            </a:extLst>
          </p:cNvPr>
          <p:cNvCxnSpPr>
            <a:cxnSpLocks/>
          </p:cNvCxnSpPr>
          <p:nvPr/>
        </p:nvCxnSpPr>
        <p:spPr>
          <a:xfrm>
            <a:off x="4837177" y="206011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13190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Impact of poor numeracy on children</a:t>
            </a:r>
          </a:p>
          <a:p>
            <a:pPr>
              <a:spcAft>
                <a:spcPts val="600"/>
              </a:spcAft>
            </a:pPr>
            <a:r>
              <a:rPr lang="1106" sz="3000" b="1" dirty="0"/>
              <a:t>Effaith sgiliau rhifedd gwael ar blant</a:t>
            </a:r>
          </a:p>
          <a:p>
            <a:pPr>
              <a:spcAft>
                <a:spcPts val="600"/>
              </a:spcAft>
            </a:pPr>
            <a:endParaRPr lang="en-GB" sz="3000" b="1" dirty="0"/>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96600" y="2369127"/>
            <a:ext cx="3410224" cy="3948871"/>
          </a:xfrm>
        </p:spPr>
        <p:txBody>
          <a:bodyPr>
            <a:normAutofit/>
          </a:bodyPr>
          <a:lstStyle/>
          <a:p>
            <a:pPr marL="342900" indent="-342900">
              <a:buFont typeface="Arial" panose="020B0604020202020204" pitchFamily="34" charset="0"/>
              <a:buChar char="•"/>
            </a:pPr>
            <a:r>
              <a:rPr lang="en-GB" sz="1800" b="0" dirty="0"/>
              <a:t>Children replicate positive and negative behaviour</a:t>
            </a:r>
          </a:p>
          <a:p>
            <a:pPr marL="342900" indent="-342900">
              <a:buFont typeface="Arial" panose="020B0604020202020204" pitchFamily="34" charset="0"/>
              <a:buChar char="•"/>
            </a:pPr>
            <a:endParaRPr lang="en-GB" sz="1800" b="0" dirty="0"/>
          </a:p>
          <a:p>
            <a:pPr marL="342900" indent="-342900">
              <a:buFont typeface="Arial" panose="020B0604020202020204" pitchFamily="34" charset="0"/>
              <a:buChar char="•"/>
            </a:pPr>
            <a:r>
              <a:rPr lang="en-GB" sz="1800" b="0" dirty="0"/>
              <a:t>Generational issue</a:t>
            </a:r>
          </a:p>
          <a:p>
            <a:pPr marL="342900" indent="-342900">
              <a:buFont typeface="Arial" panose="020B0604020202020204" pitchFamily="34" charset="0"/>
              <a:buChar char="•"/>
            </a:pPr>
            <a:endParaRPr lang="en-GB" sz="1800" b="0" dirty="0"/>
          </a:p>
          <a:p>
            <a:pPr marL="342900" indent="-342900">
              <a:buFont typeface="Arial" panose="020B0604020202020204" pitchFamily="34" charset="0"/>
              <a:buChar char="•"/>
            </a:pPr>
            <a:r>
              <a:rPr lang="en-GB" sz="1800" b="0" dirty="0"/>
              <a:t>Impact on subject choices and career aspirations</a:t>
            </a:r>
          </a:p>
          <a:p>
            <a:pPr marL="342900" indent="-342900">
              <a:buFont typeface="Arial" panose="020B0604020202020204" pitchFamily="34" charset="0"/>
              <a:buChar char="•"/>
            </a:pPr>
            <a:endParaRPr lang="en-GB" sz="1800" b="0" dirty="0"/>
          </a:p>
          <a:p>
            <a:pPr marL="342900" indent="-342900">
              <a:buFont typeface="Arial" panose="020B0604020202020204" pitchFamily="34" charset="0"/>
              <a:buChar char="•"/>
            </a:pPr>
            <a:r>
              <a:rPr lang="en-GB" sz="1800" b="0" dirty="0"/>
              <a:t>Low confidence and self-esteem</a:t>
            </a:r>
          </a:p>
        </p:txBody>
      </p:sp>
      <p:pic>
        <p:nvPicPr>
          <p:cNvPr id="15" name="Graphic 14" descr="Harvey Balls 0% with solid fill">
            <a:extLst>
              <a:ext uri="{FF2B5EF4-FFF2-40B4-BE49-F238E27FC236}">
                <a16:creationId xmlns:a16="http://schemas.microsoft.com/office/drawing/2014/main" id="{5015CA8A-16C4-6B0A-B0DE-5BA4849F97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7" name="Graphic 16" descr="Harvey Balls 15% with solid fill">
            <a:extLst>
              <a:ext uri="{FF2B5EF4-FFF2-40B4-BE49-F238E27FC236}">
                <a16:creationId xmlns:a16="http://schemas.microsoft.com/office/drawing/2014/main" id="{A5730DD7-A325-72E8-0EED-2A7201604C3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9" name="Graphic 18" descr="Tea with solid fill">
            <a:extLst>
              <a:ext uri="{FF2B5EF4-FFF2-40B4-BE49-F238E27FC236}">
                <a16:creationId xmlns:a16="http://schemas.microsoft.com/office/drawing/2014/main" id="{9F8E84AB-1676-BCB9-1892-C9E1DCADDAD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34D2960E-BF17-969C-6979-EE0F86265E7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E559B56B-EC41-D0EE-D21C-7F5F9542481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ADA6B86B-653A-D2E9-A6E4-E1834F93ED4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04FDA901-3B2C-A2B5-D4DA-3618638D1E0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DF795CA1-B840-D441-2A2B-F11A23C830F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4" name="Text Placeholder 2">
            <a:extLst>
              <a:ext uri="{FF2B5EF4-FFF2-40B4-BE49-F238E27FC236}">
                <a16:creationId xmlns:a16="http://schemas.microsoft.com/office/drawing/2014/main" id="{5BED4EB3-2C10-EA8C-4F04-FCB9B2CEF9D2}"/>
              </a:ext>
            </a:extLst>
          </p:cNvPr>
          <p:cNvSpPr txBox="1">
            <a:spLocks/>
          </p:cNvSpPr>
          <p:nvPr/>
        </p:nvSpPr>
        <p:spPr>
          <a:xfrm>
            <a:off x="4712442" y="2369127"/>
            <a:ext cx="3957698" cy="3948871"/>
          </a:xfrm>
          <a:prstGeom prst="rect">
            <a:avLst/>
          </a:prstGeom>
        </p:spPr>
        <p:txBody>
          <a:bodyPr>
            <a:normAutofit/>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itchFamily="34" charset="0"/>
              <a:buChar char="•"/>
              <a:defRPr b="0" i="0"/>
            </a:pPr>
            <a:r>
              <a:rPr lang="en-GB" sz="1800" b="0" dirty="0"/>
              <a:t>Mae plant </a:t>
            </a:r>
            <a:r>
              <a:rPr lang="en-GB" sz="1800" b="0" dirty="0" err="1"/>
              <a:t>yn</a:t>
            </a:r>
            <a:r>
              <a:rPr lang="en-GB" sz="1800" b="0" dirty="0"/>
              <a:t> </a:t>
            </a:r>
            <a:r>
              <a:rPr lang="en-GB" sz="1800" b="0" dirty="0" err="1"/>
              <a:t>atgynhyrchu</a:t>
            </a:r>
            <a:r>
              <a:rPr lang="en-GB" sz="1800" b="0" dirty="0"/>
              <a:t> </a:t>
            </a:r>
            <a:r>
              <a:rPr lang="en-GB" sz="1800" b="0" dirty="0" err="1"/>
              <a:t>ymddygiad</a:t>
            </a:r>
            <a:r>
              <a:rPr lang="en-GB" sz="1800" b="0" dirty="0"/>
              <a:t> </a:t>
            </a:r>
            <a:r>
              <a:rPr lang="en-GB" sz="1800" b="0" dirty="0" err="1"/>
              <a:t>cadarnhaol</a:t>
            </a:r>
            <a:r>
              <a:rPr lang="en-GB" sz="1800" b="0" dirty="0"/>
              <a:t> a </a:t>
            </a:r>
            <a:r>
              <a:rPr lang="en-GB" sz="1800" b="0" dirty="0" err="1"/>
              <a:t>negyddol</a:t>
            </a:r>
            <a:endParaRPr lang="en-GB" sz="1800" b="0" dirty="0"/>
          </a:p>
          <a:p>
            <a:pPr marL="342900" indent="-342900">
              <a:buFont typeface="Arial" pitchFamily="34" charset="0"/>
              <a:buChar char="•"/>
            </a:pPr>
            <a:endParaRPr lang="en-GB" sz="1800" b="0" dirty="0"/>
          </a:p>
          <a:p>
            <a:pPr marL="342900" indent="-342900">
              <a:buFont typeface="Arial" pitchFamily="34" charset="0"/>
              <a:buChar char="•"/>
              <a:defRPr b="0" i="0"/>
            </a:pPr>
            <a:r>
              <a:rPr lang="en-GB" sz="1800" b="0" dirty="0"/>
              <a:t>Problem </a:t>
            </a:r>
            <a:r>
              <a:rPr lang="en-GB" sz="1800" b="0" dirty="0" err="1"/>
              <a:t>rhwng</a:t>
            </a:r>
            <a:r>
              <a:rPr lang="en-GB" sz="1800" b="0" dirty="0"/>
              <a:t> y </a:t>
            </a:r>
            <a:r>
              <a:rPr lang="en-GB" sz="1800" b="0" dirty="0" err="1"/>
              <a:t>cenedlaethau</a:t>
            </a:r>
            <a:endParaRPr lang="en-GB" sz="1800" b="0" dirty="0"/>
          </a:p>
          <a:p>
            <a:pPr marL="342900" indent="-342900">
              <a:buFont typeface="Arial" pitchFamily="34" charset="0"/>
              <a:buChar char="•"/>
            </a:pPr>
            <a:endParaRPr lang="en-GB" sz="1800" b="0" dirty="0"/>
          </a:p>
          <a:p>
            <a:pPr marL="342900" indent="-342900">
              <a:buFont typeface="Arial" pitchFamily="34" charset="0"/>
              <a:buChar char="•"/>
              <a:defRPr b="0" i="0"/>
            </a:pPr>
            <a:r>
              <a:rPr lang="en-GB" sz="1800" b="0" dirty="0" err="1"/>
              <a:t>Effaith</a:t>
            </a:r>
            <a:r>
              <a:rPr lang="en-GB" sz="1800" b="0" dirty="0"/>
              <a:t> </a:t>
            </a:r>
            <a:r>
              <a:rPr lang="en-GB" sz="1800" b="0" dirty="0" err="1"/>
              <a:t>ar</a:t>
            </a:r>
            <a:r>
              <a:rPr lang="en-GB" sz="1800" b="0" dirty="0"/>
              <a:t> y </a:t>
            </a:r>
            <a:r>
              <a:rPr lang="en-GB" sz="1800" b="0" dirty="0" err="1"/>
              <a:t>pynciau</a:t>
            </a:r>
            <a:r>
              <a:rPr lang="en-GB" sz="1800" b="0" dirty="0"/>
              <a:t> a </a:t>
            </a:r>
            <a:r>
              <a:rPr lang="en-GB" sz="1800" b="0" dirty="0" err="1"/>
              <a:t>ddewisir</a:t>
            </a:r>
            <a:r>
              <a:rPr lang="en-GB" sz="1800" b="0" dirty="0"/>
              <a:t> a </a:t>
            </a:r>
            <a:r>
              <a:rPr lang="en-GB" sz="1800" b="0" dirty="0" err="1"/>
              <a:t>dyheadau</a:t>
            </a:r>
            <a:r>
              <a:rPr lang="en-GB" sz="1800" b="0" dirty="0"/>
              <a:t> o ran </a:t>
            </a:r>
            <a:r>
              <a:rPr lang="en-GB" sz="1800" b="0" dirty="0" err="1"/>
              <a:t>gyrfa</a:t>
            </a:r>
            <a:endParaRPr lang="en-GB" sz="1800" b="0" dirty="0"/>
          </a:p>
          <a:p>
            <a:pPr marL="342900" indent="-342900">
              <a:buFont typeface="Arial" pitchFamily="34" charset="0"/>
              <a:buChar char="•"/>
            </a:pPr>
            <a:endParaRPr lang="en-GB" sz="1800" b="0" dirty="0"/>
          </a:p>
          <a:p>
            <a:pPr marL="342900" indent="-342900">
              <a:buFont typeface="Arial" pitchFamily="34" charset="0"/>
              <a:buChar char="•"/>
              <a:defRPr b="0" i="0"/>
            </a:pPr>
            <a:r>
              <a:rPr lang="en-GB" sz="1800" b="0" dirty="0"/>
              <a:t>Hyder a </a:t>
            </a:r>
            <a:r>
              <a:rPr lang="en-GB" sz="1800" b="0" dirty="0" err="1"/>
              <a:t>hunan-barch</a:t>
            </a:r>
            <a:r>
              <a:rPr lang="en-GB" sz="1800" b="0" dirty="0"/>
              <a:t> </a:t>
            </a:r>
            <a:r>
              <a:rPr lang="en-GB" sz="1800" b="0" dirty="0" err="1"/>
              <a:t>isel</a:t>
            </a:r>
            <a:endParaRPr lang="en-GB" sz="1800" b="0" dirty="0"/>
          </a:p>
        </p:txBody>
      </p:sp>
      <p:cxnSp>
        <p:nvCxnSpPr>
          <p:cNvPr id="5" name="Straight Connector 4">
            <a:extLst>
              <a:ext uri="{FF2B5EF4-FFF2-40B4-BE49-F238E27FC236}">
                <a16:creationId xmlns:a16="http://schemas.microsoft.com/office/drawing/2014/main" id="{9E227FC3-993F-3D89-5E55-1E233BDB5A84}"/>
              </a:ext>
            </a:extLst>
          </p:cNvPr>
          <p:cNvCxnSpPr>
            <a:cxnSpLocks/>
          </p:cNvCxnSpPr>
          <p:nvPr/>
        </p:nvCxnSpPr>
        <p:spPr>
          <a:xfrm>
            <a:off x="4480561" y="206011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6185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1D458-D420-8182-5F81-1A89B4CE0A44}"/>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CE728439-5CAB-33B7-F36B-BCB750C38EB2}"/>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94116BB5-92A3-7816-B6E7-5076C787D280}"/>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B38F37F5-EB87-5062-C516-DBF2051BB83E}"/>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6414F7A1-6617-FBED-3CFC-7C60E0B1C446}"/>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E5717F67-F58F-AD74-E0C2-B878D4E23BE4}"/>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2F85C524-50F7-1F5A-B46B-A3ADDE90C02F}"/>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58FC5233-1905-01CA-1335-F8F1DBC6D560}"/>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07DA73D8-4D81-22F6-5784-0292D47C3731}"/>
              </a:ext>
            </a:extLst>
          </p:cNvPr>
          <p:cNvSpPr txBox="1"/>
          <p:nvPr/>
        </p:nvSpPr>
        <p:spPr>
          <a:xfrm>
            <a:off x="1214437" y="2150782"/>
            <a:ext cx="6892405" cy="2658741"/>
          </a:xfrm>
          <a:prstGeom prst="rect">
            <a:avLst/>
          </a:prstGeom>
          <a:solidFill>
            <a:schemeClr val="bg1"/>
          </a:solidFill>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400" b="1" dirty="0">
                <a:solidFill>
                  <a:srgbClr val="0AB9EE"/>
                </a:solidFill>
                <a:latin typeface="Rubik SemiBold"/>
                <a:ea typeface="Lato"/>
                <a:cs typeface="Lato"/>
              </a:rPr>
              <a:t>Objective: Describe what maths anxiety is and how it affects adults and children</a:t>
            </a:r>
          </a:p>
          <a:p>
            <a:pPr algn="ctr">
              <a:lnSpc>
                <a:spcPts val="3456"/>
              </a:lnSpc>
            </a:pPr>
            <a:endParaRPr lang="en-GB" sz="2400" b="1" dirty="0">
              <a:solidFill>
                <a:srgbClr val="0AB9EE"/>
              </a:solidFill>
              <a:latin typeface="Rubik SemiBold"/>
              <a:ea typeface="Lato"/>
              <a:cs typeface="Lato"/>
            </a:endParaRPr>
          </a:p>
          <a:p>
            <a:pPr algn="ctr">
              <a:lnSpc>
                <a:spcPts val="3456"/>
              </a:lnSpc>
            </a:pPr>
            <a:r>
              <a:rPr lang="1106" sz="2400" b="1" dirty="0">
                <a:solidFill>
                  <a:srgbClr val="0AB9EE"/>
                </a:solidFill>
                <a:latin typeface="Rubik SemiBold"/>
                <a:ea typeface="Lato"/>
                <a:cs typeface="Lato"/>
              </a:rPr>
              <a:t>Amcan: Disgrifio ystyr gorbryder ynghylch mathemateg a'r modd y mae'n effeithio ar oedolion a phlant  </a:t>
            </a:r>
            <a:r>
              <a:rPr lang="en-GB" sz="2400" b="1" dirty="0">
                <a:solidFill>
                  <a:srgbClr val="0AB9EE"/>
                </a:solidFill>
                <a:latin typeface="Rubik SemiBold"/>
                <a:ea typeface="Lato"/>
                <a:cs typeface="Lato"/>
              </a:rPr>
              <a:t>  </a:t>
            </a:r>
            <a:endParaRPr lang="en-US" sz="2000" dirty="0">
              <a:solidFill>
                <a:srgbClr val="0AB9EE"/>
              </a:solidFill>
              <a:latin typeface="Rubik SemiBold"/>
            </a:endParaRPr>
          </a:p>
        </p:txBody>
      </p:sp>
    </p:spTree>
    <p:extLst>
      <p:ext uri="{BB962C8B-B14F-4D97-AF65-F5344CB8AC3E}">
        <p14:creationId xmlns:p14="http://schemas.microsoft.com/office/powerpoint/2010/main" val="17819738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E9876C-138B-0873-579F-066329AD810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BBA1EDB-6E4E-3B8B-37D9-798934637BDF}"/>
              </a:ext>
            </a:extLst>
          </p:cNvPr>
          <p:cNvSpPr>
            <a:spLocks noGrp="1"/>
          </p:cNvSpPr>
          <p:nvPr>
            <p:ph type="body" sz="quarter" idx="13"/>
          </p:nvPr>
        </p:nvSpPr>
        <p:spPr/>
        <p:txBody>
          <a:bodyPr/>
          <a:lstStyle/>
          <a:p>
            <a:r>
              <a:rPr lang="en-GB" sz="3000" b="1" dirty="0"/>
              <a:t>Maths Anxiety</a:t>
            </a:r>
          </a:p>
          <a:p>
            <a:r>
              <a:rPr lang="1106" sz="3000" b="1" dirty="0"/>
              <a:t>Gorbryder ynghylch Mathemateg</a:t>
            </a:r>
          </a:p>
          <a:p>
            <a:endParaRPr lang="en-GB" sz="3000" b="1" dirty="0"/>
          </a:p>
        </p:txBody>
      </p:sp>
      <p:pic>
        <p:nvPicPr>
          <p:cNvPr id="15" name="Graphic 14" descr="Harvey Balls 0% with solid fill">
            <a:extLst>
              <a:ext uri="{FF2B5EF4-FFF2-40B4-BE49-F238E27FC236}">
                <a16:creationId xmlns:a16="http://schemas.microsoft.com/office/drawing/2014/main" id="{25753166-5876-FC67-62D7-CAD0C62BFE8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7" name="Graphic 16" descr="Harvey Balls 15% with solid fill">
            <a:extLst>
              <a:ext uri="{FF2B5EF4-FFF2-40B4-BE49-F238E27FC236}">
                <a16:creationId xmlns:a16="http://schemas.microsoft.com/office/drawing/2014/main" id="{0CFC3854-40FB-88F6-DBEE-466C980B70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9" name="Graphic 18" descr="Tea with solid fill">
            <a:extLst>
              <a:ext uri="{FF2B5EF4-FFF2-40B4-BE49-F238E27FC236}">
                <a16:creationId xmlns:a16="http://schemas.microsoft.com/office/drawing/2014/main" id="{C20B65EE-E1B8-993C-683C-3BD779AFAA8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51AD011F-08D4-23AB-4100-9871F78BA9B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6CEB8A5E-9922-8671-BE09-DBCA6F0176C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834DD46D-4AC7-BA97-09E9-42FC0689D8C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13D99C21-85CA-6F36-D83E-7F881B2EA06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F9BB1399-78CD-3D13-777B-606D0F1DEFC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pic>
        <p:nvPicPr>
          <p:cNvPr id="2053" name="Picture 5">
            <a:extLst>
              <a:ext uri="{FF2B5EF4-FFF2-40B4-BE49-F238E27FC236}">
                <a16:creationId xmlns:a16="http://schemas.microsoft.com/office/drawing/2014/main" id="{9E5B0EC1-ED6F-6445-ACD9-A4D0AC270339}"/>
              </a:ext>
            </a:extLst>
          </p:cNvPr>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878708" y="3567282"/>
            <a:ext cx="1245059" cy="299966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6">
            <a:extLst>
              <a:ext uri="{FF2B5EF4-FFF2-40B4-BE49-F238E27FC236}">
                <a16:creationId xmlns:a16="http://schemas.microsoft.com/office/drawing/2014/main" id="{AFCFBAB9-F159-B661-CF93-AF5AD9A22BF6}"/>
              </a:ext>
            </a:extLst>
          </p:cNvPr>
          <p:cNvSpPr txBox="1"/>
          <p:nvPr/>
        </p:nvSpPr>
        <p:spPr>
          <a:xfrm>
            <a:off x="795339" y="2167616"/>
            <a:ext cx="7803780" cy="163121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b="0" dirty="0">
                <a:latin typeface="Lato" panose="020F0502020204030203" pitchFamily="34" charset="77"/>
              </a:rPr>
              <a:t>Maths anxiety has been defined by Tobias and </a:t>
            </a:r>
            <a:r>
              <a:rPr lang="en-GB" sz="2000" b="0" dirty="0" err="1">
                <a:latin typeface="Lato" panose="020F0502020204030203" pitchFamily="34" charset="77"/>
              </a:rPr>
              <a:t>Weissbrod</a:t>
            </a:r>
            <a:r>
              <a:rPr lang="en-GB" sz="2000" b="0" dirty="0">
                <a:latin typeface="Lato" panose="020F0502020204030203" pitchFamily="34" charset="77"/>
              </a:rPr>
              <a:t> (1980) as:</a:t>
            </a:r>
          </a:p>
          <a:p>
            <a:endParaRPr lang="en-GB" sz="2000" dirty="0">
              <a:latin typeface="Lato" panose="020F0502020204030203" pitchFamily="34" charset="77"/>
            </a:endParaRPr>
          </a:p>
          <a:p>
            <a:r>
              <a:rPr lang="1106" sz="2000" dirty="0">
                <a:latin typeface="Lato" panose="020F0502020204030203" pitchFamily="34" charset="77"/>
              </a:rPr>
              <a:t>Diffiniwyd gorbryder ynghylch mathemateg gan Tobias a Weissbrod (1980) fel a ganlyn: </a:t>
            </a:r>
            <a:endParaRPr lang="en-GB" sz="2000" dirty="0"/>
          </a:p>
          <a:p>
            <a:endParaRPr lang="en-GB" sz="2000" dirty="0"/>
          </a:p>
        </p:txBody>
      </p:sp>
      <p:sp>
        <p:nvSpPr>
          <p:cNvPr id="3" name="Speech Bubble: Rectangle with Corners Rounded 2">
            <a:extLst>
              <a:ext uri="{FF2B5EF4-FFF2-40B4-BE49-F238E27FC236}">
                <a16:creationId xmlns:a16="http://schemas.microsoft.com/office/drawing/2014/main" id="{E912DBD9-2F5C-D4EF-F7B5-6DF6BB820B2C}"/>
              </a:ext>
            </a:extLst>
          </p:cNvPr>
          <p:cNvSpPr/>
          <p:nvPr/>
        </p:nvSpPr>
        <p:spPr>
          <a:xfrm>
            <a:off x="2906074" y="3473109"/>
            <a:ext cx="5359218" cy="2482885"/>
          </a:xfrm>
          <a:prstGeom prst="wedgeRoundRectCallout">
            <a:avLst>
              <a:gd name="adj1" fmla="val -50618"/>
              <a:gd name="adj2" fmla="val 76377"/>
              <a:gd name="adj3" fmla="val 16667"/>
            </a:avLst>
          </a:prstGeom>
          <a:solidFill>
            <a:srgbClr val="00B7A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7F6DC01F-8B8A-59E5-D410-09DAB44195BA}"/>
              </a:ext>
            </a:extLst>
          </p:cNvPr>
          <p:cNvSpPr txBox="1"/>
          <p:nvPr/>
        </p:nvSpPr>
        <p:spPr>
          <a:xfrm>
            <a:off x="3027316" y="3562869"/>
            <a:ext cx="5116734" cy="2585323"/>
          </a:xfrm>
          <a:prstGeom prst="rect">
            <a:avLst/>
          </a:prstGeom>
          <a:noFill/>
        </p:spPr>
        <p:txBody>
          <a:bodyPr wrap="square">
            <a:spAutoFit/>
          </a:bodyPr>
          <a:lstStyle/>
          <a:p>
            <a:pPr algn="ctr" rtl="0" fontAlgn="base">
              <a:buNone/>
            </a:pPr>
            <a:r>
              <a:rPr lang="en-US" b="1" i="0" u="none" strike="noStrike" dirty="0">
                <a:solidFill>
                  <a:srgbClr val="FFFFFF"/>
                </a:solidFill>
                <a:effectLst/>
                <a:latin typeface="Lato" panose="020F0502020204030203" pitchFamily="34" charset="0"/>
              </a:rPr>
              <a:t>“the panic, helplessness, paralysis and mental </a:t>
            </a:r>
            <a:r>
              <a:rPr lang="en-US" b="1" i="0" u="none" strike="noStrike" dirty="0" err="1">
                <a:solidFill>
                  <a:srgbClr val="FFFFFF"/>
                </a:solidFill>
                <a:effectLst/>
                <a:latin typeface="Lato" panose="020F0502020204030203" pitchFamily="34" charset="0"/>
              </a:rPr>
              <a:t>disorganisation</a:t>
            </a:r>
            <a:r>
              <a:rPr lang="en-US" b="1" i="0" u="none" strike="noStrike" dirty="0">
                <a:solidFill>
                  <a:srgbClr val="FFFFFF"/>
                </a:solidFill>
                <a:effectLst/>
                <a:latin typeface="Lato" panose="020F0502020204030203" pitchFamily="34" charset="0"/>
              </a:rPr>
              <a:t> that arises among some people when they are required to solve a mathematical problem.”</a:t>
            </a:r>
          </a:p>
          <a:p>
            <a:pPr algn="ctr" rtl="0" fontAlgn="base">
              <a:buNone/>
            </a:pPr>
            <a:endParaRPr lang="en-US" b="1" dirty="0">
              <a:solidFill>
                <a:srgbClr val="FFFFFF"/>
              </a:solidFill>
              <a:latin typeface="Lato" panose="020F0502020204030203" pitchFamily="34" charset="0"/>
            </a:endParaRPr>
          </a:p>
          <a:p>
            <a:pPr algn="ctr" fontAlgn="base"/>
            <a:r>
              <a:rPr lang="1106" b="1" dirty="0">
                <a:solidFill>
                  <a:srgbClr val="FFFFFF"/>
                </a:solidFill>
                <a:latin typeface="Lato" panose="020F0502020204030203" pitchFamily="34" charset="77"/>
              </a:rPr>
              <a:t>“y panig, y diymadferthedd, y parlys a'r anhrefn feddyliol sy'n codi ymhlith rhai pobl pan fydd gofyn iddynt ddatrys problem fathemategol.”</a:t>
            </a:r>
            <a:endParaRPr lang="en-US" b="1" dirty="0">
              <a:solidFill>
                <a:srgbClr val="000000"/>
              </a:solidFill>
              <a:latin typeface="Lato" panose="020F0502020204030203" pitchFamily="34" charset="77"/>
            </a:endParaRPr>
          </a:p>
          <a:p>
            <a:pPr algn="ctr" rtl="0" fontAlgn="base">
              <a:buNone/>
            </a:pPr>
            <a:endParaRPr lang="en-US" b="1" i="0" dirty="0">
              <a:solidFill>
                <a:srgbClr val="000000"/>
              </a:solidFill>
              <a:effectLst/>
              <a:latin typeface="Lato" panose="020F0502020204030203" pitchFamily="34" charset="0"/>
            </a:endParaRPr>
          </a:p>
        </p:txBody>
      </p:sp>
    </p:spTree>
    <p:extLst>
      <p:ext uri="{BB962C8B-B14F-4D97-AF65-F5344CB8AC3E}">
        <p14:creationId xmlns:p14="http://schemas.microsoft.com/office/powerpoint/2010/main" val="26626098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04B87-2B0D-EF27-E5EC-7FEC0B673EA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58533E8-A681-8634-65E6-62ED9FA9751E}"/>
              </a:ext>
            </a:extLst>
          </p:cNvPr>
          <p:cNvSpPr>
            <a:spLocks noGrp="1"/>
          </p:cNvSpPr>
          <p:nvPr>
            <p:ph type="body" sz="quarter" idx="13"/>
          </p:nvPr>
        </p:nvSpPr>
        <p:spPr/>
        <p:txBody>
          <a:bodyPr/>
          <a:lstStyle/>
          <a:p>
            <a:r>
              <a:rPr lang="en-GB" sz="3000" b="1" dirty="0"/>
              <a:t>Maths Anxiety</a:t>
            </a:r>
          </a:p>
          <a:p>
            <a:r>
              <a:rPr lang="1106" sz="3000" b="1" dirty="0"/>
              <a:t>Gorbryder ynghylch Mathemateg</a:t>
            </a:r>
          </a:p>
          <a:p>
            <a:endParaRPr lang="en-GB" sz="3000" b="1" dirty="0"/>
          </a:p>
        </p:txBody>
      </p:sp>
      <p:pic>
        <p:nvPicPr>
          <p:cNvPr id="15" name="Graphic 14" descr="Harvey Balls 0% with solid fill">
            <a:extLst>
              <a:ext uri="{FF2B5EF4-FFF2-40B4-BE49-F238E27FC236}">
                <a16:creationId xmlns:a16="http://schemas.microsoft.com/office/drawing/2014/main" id="{8BB96497-285F-92A2-1366-22DCAC74972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7" name="Graphic 16" descr="Harvey Balls 15% with solid fill">
            <a:extLst>
              <a:ext uri="{FF2B5EF4-FFF2-40B4-BE49-F238E27FC236}">
                <a16:creationId xmlns:a16="http://schemas.microsoft.com/office/drawing/2014/main" id="{C5404249-75EE-B46B-8765-C6ED00FA91E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9" name="Graphic 18" descr="Tea with solid fill">
            <a:extLst>
              <a:ext uri="{FF2B5EF4-FFF2-40B4-BE49-F238E27FC236}">
                <a16:creationId xmlns:a16="http://schemas.microsoft.com/office/drawing/2014/main" id="{E3978BB1-ABF0-93C9-5ED0-DF0050D0E49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3983EB1C-4338-CB9D-4448-1E0E5D8EA28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7411C5F5-94F3-896A-CDF3-0C21F09E14C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B290CAB5-F568-15C0-89FD-C3153437AC8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4D7353DD-29DD-3F10-7FD1-7C9B685EFD5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2412E16B-8443-28DE-73DB-501F73A87F5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10" name="TextBox 9">
            <a:extLst>
              <a:ext uri="{FF2B5EF4-FFF2-40B4-BE49-F238E27FC236}">
                <a16:creationId xmlns:a16="http://schemas.microsoft.com/office/drawing/2014/main" id="{26695CB9-27BD-DEB1-927D-4100C6A46780}"/>
              </a:ext>
            </a:extLst>
          </p:cNvPr>
          <p:cNvSpPr txBox="1"/>
          <p:nvPr/>
        </p:nvSpPr>
        <p:spPr>
          <a:xfrm>
            <a:off x="945372" y="2410370"/>
            <a:ext cx="3370596" cy="3970318"/>
          </a:xfrm>
          <a:prstGeom prst="rect">
            <a:avLst/>
          </a:prstGeom>
          <a:noFill/>
        </p:spPr>
        <p:txBody>
          <a:bodyPr wrap="square">
            <a:spAutoFit/>
          </a:bodyPr>
          <a:lstStyle/>
          <a:p>
            <a:r>
              <a:rPr lang="en-GB" sz="1800" b="0" dirty="0">
                <a:latin typeface="Lato"/>
                <a:ea typeface="Lato"/>
                <a:cs typeface="Lato"/>
              </a:rPr>
              <a:t>Children as young as 6 experience maths anxiety.  The same study found that, "the majority of those with maths anxiety had normal performance" (Cambridge University/Nuffield Foundation study 2019).</a:t>
            </a:r>
          </a:p>
          <a:p>
            <a:endParaRPr lang="en-GB" sz="1800" b="0" dirty="0">
              <a:latin typeface="Lato"/>
              <a:ea typeface="Lato"/>
              <a:cs typeface="Lato"/>
            </a:endParaRPr>
          </a:p>
          <a:p>
            <a:r>
              <a:rPr lang="en-GB" sz="1800" b="0" dirty="0">
                <a:latin typeface="Lato"/>
                <a:ea typeface="Lato"/>
                <a:cs typeface="Lato"/>
              </a:rPr>
              <a:t>23% of parents of children aged 5-15 report that their eldest child often feels anxious when attempting to solve a maths problem.</a:t>
            </a:r>
            <a:endParaRPr lang="en-GB" sz="1800" dirty="0">
              <a:latin typeface="Lato"/>
              <a:ea typeface="Lato"/>
            </a:endParaRPr>
          </a:p>
        </p:txBody>
      </p:sp>
      <p:sp>
        <p:nvSpPr>
          <p:cNvPr id="3" name="TextBox 2">
            <a:extLst>
              <a:ext uri="{FF2B5EF4-FFF2-40B4-BE49-F238E27FC236}">
                <a16:creationId xmlns:a16="http://schemas.microsoft.com/office/drawing/2014/main" id="{902AFB78-A439-F871-6CFD-8D21039825D6}"/>
              </a:ext>
            </a:extLst>
          </p:cNvPr>
          <p:cNvSpPr txBox="1"/>
          <p:nvPr/>
        </p:nvSpPr>
        <p:spPr>
          <a:xfrm>
            <a:off x="5121674" y="2410370"/>
            <a:ext cx="3783344" cy="3693319"/>
          </a:xfrm>
          <a:prstGeom prst="rect">
            <a:avLst/>
          </a:prstGeom>
          <a:noFill/>
        </p:spPr>
        <p:txBody>
          <a:bodyPr wrap="square">
            <a:spAutoFit/>
          </a:bodyPr>
          <a:lstStyle/>
          <a:p>
            <a:pPr>
              <a:defRPr b="0" i="0"/>
            </a:pPr>
            <a:r>
              <a:rPr lang="1106" sz="1800" b="0" dirty="0">
                <a:latin typeface="Lato"/>
                <a:ea typeface="Lato"/>
                <a:cs typeface="Lato"/>
              </a:rPr>
              <a:t>Mae plant mor ifanc â 6 yn profi gorbryder ynghylch mathemateg. Canfu'r un astudiaeth fod "y mwyafrif o'r rheiny sydd â gorbryder ynghylch mathemateg yn perfformio'n normal" (astudiaeth Prifysgol Caergrawnt/Sefydliad Nuffield 2019).</a:t>
            </a:r>
          </a:p>
          <a:p>
            <a:endParaRPr lang="en-GB" sz="1800" b="0" dirty="0">
              <a:latin typeface="Lato"/>
              <a:ea typeface="Lato"/>
              <a:cs typeface="Lato"/>
            </a:endParaRPr>
          </a:p>
          <a:p>
            <a:pPr>
              <a:defRPr b="0" i="0"/>
            </a:pPr>
            <a:r>
              <a:rPr lang="1106" sz="1800" b="0" dirty="0">
                <a:latin typeface="Lato"/>
                <a:ea typeface="Lato"/>
                <a:cs typeface="Lato"/>
              </a:rPr>
              <a:t>Dywed 23% o rieni plant rhwng 5 a 15 oed fod eu plentyn hynaf yn aml yn teimlo'n orbryderus wrth geisio datrys problem fathemategol. </a:t>
            </a:r>
            <a:endParaRPr lang="en-GB" sz="1800" dirty="0">
              <a:latin typeface="Lato"/>
              <a:ea typeface="Lato"/>
            </a:endParaRPr>
          </a:p>
        </p:txBody>
      </p:sp>
      <p:cxnSp>
        <p:nvCxnSpPr>
          <p:cNvPr id="4" name="Straight Connector 3">
            <a:extLst>
              <a:ext uri="{FF2B5EF4-FFF2-40B4-BE49-F238E27FC236}">
                <a16:creationId xmlns:a16="http://schemas.microsoft.com/office/drawing/2014/main" id="{75AEF324-0B70-41A7-8252-80B29315092B}"/>
              </a:ext>
            </a:extLst>
          </p:cNvPr>
          <p:cNvCxnSpPr>
            <a:cxnSpLocks/>
          </p:cNvCxnSpPr>
          <p:nvPr/>
        </p:nvCxnSpPr>
        <p:spPr>
          <a:xfrm>
            <a:off x="4581145" y="206011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4099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380F3-2E42-9131-9BBE-B8B5F4E2F94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BA103DA-742A-9A6E-01B4-0DE1A0233F8B}"/>
              </a:ext>
            </a:extLst>
          </p:cNvPr>
          <p:cNvSpPr>
            <a:spLocks noGrp="1"/>
          </p:cNvSpPr>
          <p:nvPr>
            <p:ph type="body" sz="quarter" idx="13"/>
          </p:nvPr>
        </p:nvSpPr>
        <p:spPr/>
        <p:txBody>
          <a:bodyPr/>
          <a:lstStyle/>
          <a:p>
            <a:r>
              <a:rPr lang="en-GB" sz="2800" b="1" dirty="0"/>
              <a:t>Housekeeping</a:t>
            </a:r>
          </a:p>
          <a:p>
            <a:r>
              <a:rPr lang="1106" sz="2800" b="1" dirty="0"/>
              <a:t>Cyfarwyddiadau'r dydd</a:t>
            </a:r>
          </a:p>
          <a:p>
            <a:endParaRPr lang="en-GB" sz="2800" b="1" dirty="0"/>
          </a:p>
        </p:txBody>
      </p:sp>
      <p:sp>
        <p:nvSpPr>
          <p:cNvPr id="3" name="Text Placeholder 2">
            <a:extLst>
              <a:ext uri="{FF2B5EF4-FFF2-40B4-BE49-F238E27FC236}">
                <a16:creationId xmlns:a16="http://schemas.microsoft.com/office/drawing/2014/main" id="{D4840879-5BA6-665C-E900-CC2C25A31CD0}"/>
              </a:ext>
            </a:extLst>
          </p:cNvPr>
          <p:cNvSpPr>
            <a:spLocks noGrp="1"/>
          </p:cNvSpPr>
          <p:nvPr>
            <p:ph type="body" sz="quarter" idx="10"/>
          </p:nvPr>
        </p:nvSpPr>
        <p:spPr>
          <a:xfrm>
            <a:off x="879908" y="2265133"/>
            <a:ext cx="3929836" cy="3093252"/>
          </a:xfrm>
        </p:spPr>
        <p:txBody>
          <a:bodyPr lIns="91440" tIns="45720" rIns="91440" bIns="45720" anchor="t"/>
          <a:lstStyle/>
          <a:p>
            <a:pPr marL="342900" indent="-342900" fontAlgn="base">
              <a:buFont typeface="Arial" panose="020B0604020202020204" pitchFamily="34" charset="0"/>
              <a:buChar char="•"/>
            </a:pPr>
            <a:r>
              <a:rPr lang="en-GB" sz="1600" b="0" dirty="0">
                <a:latin typeface="Lato"/>
                <a:ea typeface="Lato"/>
                <a:cs typeface="Rubik Medium"/>
              </a:rPr>
              <a:t>We may message you privately, look out for notifications</a:t>
            </a:r>
          </a:p>
          <a:p>
            <a:pPr marL="342900" indent="-342900">
              <a:buFont typeface="Arial" panose="020B0604020202020204" pitchFamily="34" charset="0"/>
              <a:buChar char="•"/>
            </a:pPr>
            <a:endParaRPr lang="en-GB" sz="1600" b="0" dirty="0">
              <a:latin typeface="Lato"/>
              <a:ea typeface="Lato"/>
              <a:cs typeface="Rubik Medium"/>
            </a:endParaRPr>
          </a:p>
          <a:p>
            <a:pPr marL="342900" indent="-342900" algn="l">
              <a:buFont typeface="Arial" panose="020B0604020202020204" pitchFamily="34" charset="0"/>
              <a:buChar char="•"/>
            </a:pPr>
            <a:r>
              <a:rPr lang="en-GB" sz="1600" b="0" i="0" dirty="0">
                <a:effectLst/>
                <a:latin typeface="Lato"/>
                <a:ea typeface="Lato"/>
                <a:cs typeface="Rubik Medium"/>
              </a:rPr>
              <a:t>This session is being recorded</a:t>
            </a:r>
            <a:endParaRPr lang="en-GB" sz="1600" dirty="0">
              <a:latin typeface="Lato"/>
              <a:ea typeface="Lato"/>
              <a:cs typeface="Rubik Medium"/>
            </a:endParaRPr>
          </a:p>
          <a:p>
            <a:pPr marL="342900" indent="-342900" algn="l" fontAlgn="base">
              <a:buFont typeface="Arial" panose="020B0604020202020204" pitchFamily="34" charset="0"/>
              <a:buChar char="•"/>
            </a:pPr>
            <a:endParaRPr lang="en-GB" sz="1600" b="0" dirty="0">
              <a:latin typeface="Lato" panose="020F0502020204030203" pitchFamily="34" charset="0"/>
              <a:ea typeface="Lato"/>
            </a:endParaRPr>
          </a:p>
          <a:p>
            <a:pPr marL="342900" indent="-342900" algn="l" fontAlgn="base">
              <a:buFont typeface="Arial" panose="020B0604020202020204" pitchFamily="34" charset="0"/>
              <a:buChar char="•"/>
            </a:pPr>
            <a:r>
              <a:rPr lang="en-GB" sz="1600" b="0" dirty="0">
                <a:latin typeface="Lato"/>
                <a:ea typeface="Lato"/>
                <a:cs typeface="Rubik Medium"/>
              </a:rPr>
              <a:t>In breakout rooms, nominate one person to take notes and feed back to the main room</a:t>
            </a:r>
          </a:p>
          <a:p>
            <a:pPr marL="342900" indent="-342900" algn="l" fontAlgn="base">
              <a:buFont typeface="Arial" panose="020B0604020202020204" pitchFamily="34" charset="0"/>
              <a:buChar char="•"/>
            </a:pPr>
            <a:endParaRPr lang="en-GB" sz="1600" b="0" dirty="0">
              <a:latin typeface="Lato" panose="020F0502020204030203" pitchFamily="34" charset="0"/>
              <a:ea typeface="Lato"/>
            </a:endParaRPr>
          </a:p>
          <a:p>
            <a:pPr marL="342900" indent="-342900" algn="l" fontAlgn="base">
              <a:buFont typeface="Arial" panose="020B0604020202020204" pitchFamily="34" charset="0"/>
              <a:buChar char="•"/>
            </a:pPr>
            <a:r>
              <a:rPr lang="en-GB" sz="1600" b="0" dirty="0">
                <a:latin typeface="Lato"/>
                <a:ea typeface="Lato"/>
                <a:cs typeface="Rubik Medium"/>
              </a:rPr>
              <a:t>Raise hand to ask or answer questions</a:t>
            </a:r>
            <a:endParaRPr lang="en-GB" sz="1600" dirty="0">
              <a:latin typeface="Lato"/>
              <a:ea typeface="Lato"/>
              <a:cs typeface="Rubik Medium"/>
            </a:endParaRPr>
          </a:p>
        </p:txBody>
      </p:sp>
      <p:pic>
        <p:nvPicPr>
          <p:cNvPr id="5" name="Picture 2">
            <a:extLst>
              <a:ext uri="{FF2B5EF4-FFF2-40B4-BE49-F238E27FC236}">
                <a16:creationId xmlns:a16="http://schemas.microsoft.com/office/drawing/2014/main" id="{79DCA312-3A2A-8C6C-4A16-5AB50974D2F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21128" y="5478980"/>
            <a:ext cx="7318825" cy="1228050"/>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a:extLst>
              <a:ext uri="{FF2B5EF4-FFF2-40B4-BE49-F238E27FC236}">
                <a16:creationId xmlns:a16="http://schemas.microsoft.com/office/drawing/2014/main" id="{473D63D3-E9B3-F842-ABEA-2E7FA0C8B4C3}"/>
              </a:ext>
            </a:extLst>
          </p:cNvPr>
          <p:cNvSpPr txBox="1">
            <a:spLocks/>
          </p:cNvSpPr>
          <p:nvPr/>
        </p:nvSpPr>
        <p:spPr>
          <a:xfrm>
            <a:off x="5101165" y="2265133"/>
            <a:ext cx="3741084" cy="2654339"/>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fontAlgn="base">
              <a:buFont typeface="Arial" panose="020B0604020202020204" pitchFamily="34" charset="0"/>
              <a:buChar char="•"/>
              <a:defRPr b="0" i="0"/>
            </a:pPr>
            <a:r>
              <a:rPr lang="en-GB" sz="1600" b="0" dirty="0" err="1"/>
              <a:t>Cadwch</a:t>
            </a:r>
            <a:r>
              <a:rPr lang="en-GB" sz="1600" b="0" dirty="0"/>
              <a:t> </a:t>
            </a:r>
            <a:r>
              <a:rPr lang="en-GB" sz="1600" b="0" dirty="0" err="1"/>
              <a:t>eich</a:t>
            </a:r>
            <a:r>
              <a:rPr lang="en-GB" sz="1600" b="0" dirty="0"/>
              <a:t> </a:t>
            </a:r>
            <a:r>
              <a:rPr lang="en-GB" sz="1600" b="0" dirty="0" err="1"/>
              <a:t>microffonau</a:t>
            </a:r>
            <a:r>
              <a:rPr lang="en-GB" sz="1600" b="0" dirty="0"/>
              <a:t> </a:t>
            </a:r>
            <a:r>
              <a:rPr lang="en-GB" sz="1600" b="0" dirty="0" err="1"/>
              <a:t>wedi'u</a:t>
            </a:r>
            <a:r>
              <a:rPr lang="en-GB" sz="1600" b="0" dirty="0"/>
              <a:t> </a:t>
            </a:r>
            <a:r>
              <a:rPr lang="en-GB" sz="1600" b="0" dirty="0" err="1"/>
              <a:t>tewi</a:t>
            </a:r>
            <a:r>
              <a:rPr lang="en-GB" sz="1600" b="0" dirty="0"/>
              <a:t> oni bai </a:t>
            </a:r>
            <a:r>
              <a:rPr lang="en-GB" sz="1600" b="0" dirty="0" err="1"/>
              <a:t>eich</a:t>
            </a:r>
            <a:r>
              <a:rPr lang="en-GB" sz="1600" b="0" dirty="0"/>
              <a:t> bod </a:t>
            </a:r>
            <a:r>
              <a:rPr lang="en-GB" sz="1600" b="0" dirty="0" err="1"/>
              <a:t>yn</a:t>
            </a:r>
            <a:r>
              <a:rPr lang="en-GB" sz="1600" b="0" dirty="0"/>
              <a:t> </a:t>
            </a:r>
            <a:r>
              <a:rPr lang="en-GB" sz="1600" b="0" dirty="0" err="1"/>
              <a:t>siarad</a:t>
            </a:r>
            <a:r>
              <a:rPr lang="en-GB" sz="1600" b="0" dirty="0"/>
              <a:t>.</a:t>
            </a:r>
          </a:p>
          <a:p>
            <a:pPr marL="342900" indent="-342900" fontAlgn="base">
              <a:buFont typeface="Arial" panose="020B0604020202020204" pitchFamily="34" charset="0"/>
              <a:buChar char="•"/>
            </a:pPr>
            <a:endParaRPr lang="en-GB" sz="1600" b="0" dirty="0"/>
          </a:p>
          <a:p>
            <a:pPr marL="342900" indent="-342900" fontAlgn="base">
              <a:buFont typeface="Arial" panose="020B0604020202020204" pitchFamily="34" charset="0"/>
              <a:buChar char="•"/>
              <a:defRPr b="0" i="0"/>
            </a:pPr>
            <a:r>
              <a:rPr lang="en-GB" sz="1600" b="0" dirty="0"/>
              <a:t>Lle </a:t>
            </a:r>
            <a:r>
              <a:rPr lang="en-GB" sz="1600" b="0" dirty="0" err="1"/>
              <a:t>bo</a:t>
            </a:r>
            <a:r>
              <a:rPr lang="en-GB" sz="1600" b="0" dirty="0"/>
              <a:t> </a:t>
            </a:r>
            <a:r>
              <a:rPr lang="en-GB" sz="1600" b="0" dirty="0" err="1"/>
              <a:t>modd</a:t>
            </a:r>
            <a:r>
              <a:rPr lang="en-GB" sz="1600" b="0" dirty="0"/>
              <a:t>, </a:t>
            </a:r>
            <a:r>
              <a:rPr lang="en-GB" sz="1600" b="0" dirty="0" err="1"/>
              <a:t>gwnewch</a:t>
            </a:r>
            <a:r>
              <a:rPr lang="en-GB" sz="1600" b="0" dirty="0"/>
              <a:t> </a:t>
            </a:r>
            <a:r>
              <a:rPr lang="en-GB" sz="1600" b="0" dirty="0" err="1"/>
              <a:t>yn</a:t>
            </a:r>
            <a:r>
              <a:rPr lang="en-GB" sz="1600" b="0" dirty="0"/>
              <a:t> </a:t>
            </a:r>
            <a:r>
              <a:rPr lang="en-GB" sz="1600" b="0" dirty="0" err="1"/>
              <a:t>siŵr</a:t>
            </a:r>
            <a:r>
              <a:rPr lang="en-GB" sz="1600" b="0" dirty="0"/>
              <a:t> bod </a:t>
            </a:r>
            <a:r>
              <a:rPr lang="en-GB" sz="1600" b="0" dirty="0" err="1"/>
              <a:t>eich</a:t>
            </a:r>
            <a:r>
              <a:rPr lang="en-GB" sz="1600" b="0" dirty="0"/>
              <a:t> camera </a:t>
            </a:r>
            <a:r>
              <a:rPr lang="en-GB" sz="1600" b="0" dirty="0" err="1"/>
              <a:t>ymlaen</a:t>
            </a:r>
            <a:r>
              <a:rPr lang="en-GB" sz="1600" b="0" dirty="0"/>
              <a:t>. </a:t>
            </a:r>
          </a:p>
          <a:p>
            <a:pPr marL="342900" indent="-342900" fontAlgn="base">
              <a:buFont typeface="Arial" panose="020B0604020202020204" pitchFamily="34" charset="0"/>
              <a:buChar char="•"/>
            </a:pPr>
            <a:endParaRPr lang="en-GB" sz="1600" b="0" dirty="0"/>
          </a:p>
          <a:p>
            <a:pPr marL="342900" indent="-342900" fontAlgn="base">
              <a:buFont typeface="Arial" panose="020B0604020202020204" pitchFamily="34" charset="0"/>
              <a:buChar char="•"/>
              <a:defRPr b="0" i="0"/>
            </a:pPr>
            <a:r>
              <a:rPr lang="en-GB" sz="1600" b="0" dirty="0" err="1"/>
              <a:t>Newidiwch</a:t>
            </a:r>
            <a:r>
              <a:rPr lang="en-GB" sz="1600" b="0" dirty="0"/>
              <a:t> </a:t>
            </a:r>
            <a:r>
              <a:rPr lang="en-GB" sz="1600" b="0" dirty="0" err="1"/>
              <a:t>eich</a:t>
            </a:r>
            <a:r>
              <a:rPr lang="en-GB" sz="1600" b="0" dirty="0"/>
              <a:t> </a:t>
            </a:r>
            <a:r>
              <a:rPr lang="en-GB" sz="1600" b="0" dirty="0" err="1"/>
              <a:t>enw</a:t>
            </a:r>
            <a:r>
              <a:rPr lang="en-GB" sz="1600" b="0" dirty="0"/>
              <a:t> </a:t>
            </a:r>
            <a:r>
              <a:rPr lang="en-GB" sz="1600" b="0" dirty="0" err="1"/>
              <a:t>i</a:t>
            </a:r>
            <a:r>
              <a:rPr lang="en-GB" sz="1600" b="0" dirty="0"/>
              <a:t> </a:t>
            </a:r>
            <a:r>
              <a:rPr lang="en-GB" sz="1600" b="0" dirty="0" err="1"/>
              <a:t>fod</a:t>
            </a:r>
            <a:r>
              <a:rPr lang="en-GB" sz="1600" b="0" dirty="0"/>
              <a:t> </a:t>
            </a:r>
            <a:r>
              <a:rPr lang="en-GB" sz="1600" b="0" dirty="0" err="1"/>
              <a:t>yn</a:t>
            </a:r>
            <a:r>
              <a:rPr lang="en-GB" sz="1600" b="0" dirty="0"/>
              <a:t> </a:t>
            </a:r>
            <a:r>
              <a:rPr lang="en-GB" sz="1600" b="0" dirty="0" err="1"/>
              <a:t>enw</a:t>
            </a:r>
            <a:r>
              <a:rPr lang="en-GB" sz="1600" b="0" dirty="0"/>
              <a:t> </a:t>
            </a:r>
            <a:r>
              <a:rPr lang="en-GB" sz="1600" b="0" dirty="0" err="1"/>
              <a:t>cyntaf</a:t>
            </a:r>
            <a:r>
              <a:rPr lang="en-GB" sz="1600" b="0" dirty="0"/>
              <a:t> + </a:t>
            </a:r>
            <a:r>
              <a:rPr lang="en-GB" sz="1600" b="0" dirty="0" err="1"/>
              <a:t>cyfenw</a:t>
            </a:r>
            <a:r>
              <a:rPr lang="en-GB" sz="1600" b="0" dirty="0"/>
              <a:t> </a:t>
            </a:r>
            <a:r>
              <a:rPr lang="en-GB" sz="1600" b="0" dirty="0" err="1"/>
              <a:t>gan</a:t>
            </a:r>
            <a:r>
              <a:rPr lang="en-GB" sz="1600" b="0" dirty="0"/>
              <a:t> </a:t>
            </a:r>
            <a:r>
              <a:rPr lang="en-GB" sz="1600" b="0" dirty="0" err="1"/>
              <a:t>ddefnyddio'r</a:t>
            </a:r>
            <a:r>
              <a:rPr lang="en-GB" sz="1600" b="0" dirty="0"/>
              <a:t> tri dot </a:t>
            </a:r>
            <a:r>
              <a:rPr lang="en-GB" sz="1600" b="0" dirty="0" err="1"/>
              <a:t>wrth</a:t>
            </a:r>
            <a:r>
              <a:rPr lang="en-GB" sz="1600" b="0" dirty="0"/>
              <a:t> </a:t>
            </a:r>
            <a:r>
              <a:rPr lang="en-GB" sz="1600" b="0" dirty="0" err="1"/>
              <a:t>ymyl</a:t>
            </a:r>
            <a:r>
              <a:rPr lang="en-GB" sz="1600" b="0" dirty="0"/>
              <a:t> </a:t>
            </a:r>
            <a:r>
              <a:rPr lang="en-GB" sz="1600" b="0" dirty="0" err="1"/>
              <a:t>eich</a:t>
            </a:r>
            <a:r>
              <a:rPr lang="en-GB" sz="1600" b="0" dirty="0"/>
              <a:t> </a:t>
            </a:r>
            <a:r>
              <a:rPr lang="en-GB" sz="1600" b="0" dirty="0" err="1"/>
              <a:t>enw</a:t>
            </a:r>
            <a:r>
              <a:rPr lang="en-GB" sz="1600" b="0" dirty="0"/>
              <a:t>.</a:t>
            </a:r>
            <a:endParaRPr lang="en-GB" sz="900" b="0" dirty="0"/>
          </a:p>
        </p:txBody>
      </p:sp>
      <p:cxnSp>
        <p:nvCxnSpPr>
          <p:cNvPr id="6" name="Straight Connector 5">
            <a:extLst>
              <a:ext uri="{FF2B5EF4-FFF2-40B4-BE49-F238E27FC236}">
                <a16:creationId xmlns:a16="http://schemas.microsoft.com/office/drawing/2014/main" id="{E4DD9C00-BE57-CD92-F11B-75F5FFB9A733}"/>
              </a:ext>
            </a:extLst>
          </p:cNvPr>
          <p:cNvCxnSpPr>
            <a:cxnSpLocks/>
          </p:cNvCxnSpPr>
          <p:nvPr/>
        </p:nvCxnSpPr>
        <p:spPr>
          <a:xfrm>
            <a:off x="4926465" y="2240281"/>
            <a:ext cx="0" cy="3118104"/>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62187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087E4-DB9D-C19D-6F14-676A583F397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13D0B44-0CCA-A44F-2E90-CA05E09353B1}"/>
              </a:ext>
            </a:extLst>
          </p:cNvPr>
          <p:cNvSpPr>
            <a:spLocks noGrp="1"/>
          </p:cNvSpPr>
          <p:nvPr>
            <p:ph type="body" sz="quarter" idx="13"/>
          </p:nvPr>
        </p:nvSpPr>
        <p:spPr>
          <a:xfrm>
            <a:off x="664124" y="202941"/>
            <a:ext cx="7985344" cy="1158745"/>
          </a:xfrm>
        </p:spPr>
        <p:txBody>
          <a:bodyPr/>
          <a:lstStyle/>
          <a:p>
            <a:r>
              <a:rPr lang="en-GB" sz="3000" b="1" dirty="0"/>
              <a:t>What causes Maths Anxiety?</a:t>
            </a:r>
          </a:p>
          <a:p>
            <a:r>
              <a:rPr lang="1106" sz="3000" b="1" dirty="0"/>
              <a:t>Beth sy'n achosi Gorbryder ynghylch Mathemateg? </a:t>
            </a:r>
          </a:p>
        </p:txBody>
      </p:sp>
      <p:pic>
        <p:nvPicPr>
          <p:cNvPr id="19" name="Graphic 18" descr="Harvey Balls 0% with solid fill">
            <a:extLst>
              <a:ext uri="{FF2B5EF4-FFF2-40B4-BE49-F238E27FC236}">
                <a16:creationId xmlns:a16="http://schemas.microsoft.com/office/drawing/2014/main" id="{684D2A57-C6B0-E46C-589E-2C2A59E7B9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21" name="Graphic 20" descr="Harvey Balls 15% with solid fill">
            <a:extLst>
              <a:ext uri="{FF2B5EF4-FFF2-40B4-BE49-F238E27FC236}">
                <a16:creationId xmlns:a16="http://schemas.microsoft.com/office/drawing/2014/main" id="{45366741-28FF-375C-1C85-31B2523388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23" name="Graphic 22" descr="Tea with solid fill">
            <a:extLst>
              <a:ext uri="{FF2B5EF4-FFF2-40B4-BE49-F238E27FC236}">
                <a16:creationId xmlns:a16="http://schemas.microsoft.com/office/drawing/2014/main" id="{98AD4526-7171-1ABA-8D64-A53D6C67FC3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5" name="Graphic 24" descr="Harvey Balls 40% with solid fill">
            <a:extLst>
              <a:ext uri="{FF2B5EF4-FFF2-40B4-BE49-F238E27FC236}">
                <a16:creationId xmlns:a16="http://schemas.microsoft.com/office/drawing/2014/main" id="{AB2117E2-B777-447D-1542-B6CE8FC3A59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7" name="Graphic 26" descr="Harvey Balls 25% with solid fill">
            <a:extLst>
              <a:ext uri="{FF2B5EF4-FFF2-40B4-BE49-F238E27FC236}">
                <a16:creationId xmlns:a16="http://schemas.microsoft.com/office/drawing/2014/main" id="{7787FA27-8E01-EF50-D75F-1DED6393FAE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9" name="Graphic 28" descr="Harvey Balls 100% with solid fill">
            <a:extLst>
              <a:ext uri="{FF2B5EF4-FFF2-40B4-BE49-F238E27FC236}">
                <a16:creationId xmlns:a16="http://schemas.microsoft.com/office/drawing/2014/main" id="{C08B17D6-6EDC-B709-D42C-406D74E5C41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31" name="Graphic 30" descr="Harvey Balls 65% with solid fill">
            <a:extLst>
              <a:ext uri="{FF2B5EF4-FFF2-40B4-BE49-F238E27FC236}">
                <a16:creationId xmlns:a16="http://schemas.microsoft.com/office/drawing/2014/main" id="{A6B6B918-FC75-35D2-D2B4-58A7384D389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3" name="Graphic 32" descr="Harvey Balls 90% with solid fill">
            <a:extLst>
              <a:ext uri="{FF2B5EF4-FFF2-40B4-BE49-F238E27FC236}">
                <a16:creationId xmlns:a16="http://schemas.microsoft.com/office/drawing/2014/main" id="{C6DC41F9-E4AF-B42B-B0CC-EB568D04698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pic>
        <p:nvPicPr>
          <p:cNvPr id="6" name="Picture 5">
            <a:extLst>
              <a:ext uri="{FF2B5EF4-FFF2-40B4-BE49-F238E27FC236}">
                <a16:creationId xmlns:a16="http://schemas.microsoft.com/office/drawing/2014/main" id="{DD8ED940-EBBA-361C-04E0-BF13DD902113}"/>
              </a:ext>
            </a:extLst>
          </p:cNvPr>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3745518" y="2149020"/>
            <a:ext cx="2535427" cy="2043479"/>
          </a:xfrm>
          <a:prstGeom prst="rect">
            <a:avLst/>
          </a:prstGeom>
        </p:spPr>
      </p:pic>
      <p:pic>
        <p:nvPicPr>
          <p:cNvPr id="7" name="Picture 2">
            <a:extLst>
              <a:ext uri="{FF2B5EF4-FFF2-40B4-BE49-F238E27FC236}">
                <a16:creationId xmlns:a16="http://schemas.microsoft.com/office/drawing/2014/main" id="{1A20F224-4D4A-A178-0E30-6FFEE30B6ADB}"/>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48035" y="2039536"/>
            <a:ext cx="2795837" cy="147693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1">
            <a:extLst>
              <a:ext uri="{FF2B5EF4-FFF2-40B4-BE49-F238E27FC236}">
                <a16:creationId xmlns:a16="http://schemas.microsoft.com/office/drawing/2014/main" id="{BFEC335A-FB2D-6ABE-9F09-00C87599D66A}"/>
              </a:ext>
            </a:extLst>
          </p:cNvPr>
          <p:cNvSpPr txBox="1"/>
          <p:nvPr/>
        </p:nvSpPr>
        <p:spPr>
          <a:xfrm>
            <a:off x="765997" y="2222979"/>
            <a:ext cx="2820282" cy="861774"/>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latin typeface="Lato" panose="020F0502020204030203" pitchFamily="34" charset="0"/>
              </a:rPr>
              <a:t>Negative experiences </a:t>
            </a:r>
          </a:p>
          <a:p>
            <a:pPr algn="ctr"/>
            <a:r>
              <a:rPr lang="en-US" sz="1400" b="1" dirty="0">
                <a:solidFill>
                  <a:srgbClr val="FFFFFF"/>
                </a:solidFill>
                <a:latin typeface="Lato" panose="020F0502020204030203" pitchFamily="34" charset="0"/>
              </a:rPr>
              <a:t>at school</a:t>
            </a:r>
          </a:p>
          <a:p>
            <a:pPr algn="ctr">
              <a:defRPr b="0" i="0"/>
            </a:pPr>
            <a:r>
              <a:rPr lang="1106" sz="1400" b="1" dirty="0">
                <a:solidFill>
                  <a:srgbClr val="FFFFFF"/>
                </a:solidFill>
                <a:latin typeface="Lato" panose="020F0502020204030203" pitchFamily="34" charset="77"/>
              </a:rPr>
              <a:t>Profiadau negyddol </a:t>
            </a:r>
          </a:p>
          <a:p>
            <a:pPr algn="ctr">
              <a:defRPr b="0" i="0"/>
            </a:pPr>
            <a:r>
              <a:rPr lang="1106" sz="1400" b="1" dirty="0">
                <a:solidFill>
                  <a:srgbClr val="FFFFFF"/>
                </a:solidFill>
                <a:latin typeface="Lato" panose="020F0502020204030203" pitchFamily="34" charset="77"/>
              </a:rPr>
              <a:t>yn yr ysgol</a:t>
            </a:r>
          </a:p>
        </p:txBody>
      </p:sp>
      <p:pic>
        <p:nvPicPr>
          <p:cNvPr id="9" name="Picture 4">
            <a:extLst>
              <a:ext uri="{FF2B5EF4-FFF2-40B4-BE49-F238E27FC236}">
                <a16:creationId xmlns:a16="http://schemas.microsoft.com/office/drawing/2014/main" id="{48600D35-EB7C-8FC3-ABAA-641846BD4C38}"/>
              </a:ext>
            </a:extLst>
          </p:cNvPr>
          <p:cNvPicPr>
            <a:picLocks noChangeAspect="1" noChangeArrowheads="1"/>
          </p:cNvPicPr>
          <p:nvPr/>
        </p:nvPicPr>
        <p:blipFill>
          <a:blip r:embed="rId20">
            <a:duotone>
              <a:prstClr val="black"/>
              <a:srgbClr val="00B7AE">
                <a:tint val="45000"/>
                <a:satMod val="400000"/>
              </a:srgbClr>
            </a:duotone>
            <a:extLst>
              <a:ext uri="{28A0092B-C50C-407E-A947-70E740481C1C}">
                <a14:useLocalDpi xmlns:a14="http://schemas.microsoft.com/office/drawing/2010/main" val="0"/>
              </a:ext>
            </a:extLst>
          </a:blip>
          <a:srcRect/>
          <a:stretch>
            <a:fillRect/>
          </a:stretch>
        </p:blipFill>
        <p:spPr bwMode="auto">
          <a:xfrm>
            <a:off x="1547174" y="4714552"/>
            <a:ext cx="2520780" cy="180235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13">
            <a:extLst>
              <a:ext uri="{FF2B5EF4-FFF2-40B4-BE49-F238E27FC236}">
                <a16:creationId xmlns:a16="http://schemas.microsoft.com/office/drawing/2014/main" id="{1E0AC34D-45A1-599B-6E0A-42C9CC4E902F}"/>
              </a:ext>
            </a:extLst>
          </p:cNvPr>
          <p:cNvSpPr txBox="1"/>
          <p:nvPr/>
        </p:nvSpPr>
        <p:spPr>
          <a:xfrm>
            <a:off x="1954489" y="5559526"/>
            <a:ext cx="1538352" cy="861774"/>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latin typeface="Lato" panose="020F0502020204030203" pitchFamily="34" charset="0"/>
              </a:rPr>
              <a:t>Fear of failure</a:t>
            </a:r>
          </a:p>
          <a:p>
            <a:pPr algn="ctr">
              <a:defRPr b="0" i="0"/>
            </a:pPr>
            <a:r>
              <a:rPr lang="1106" sz="1400" b="1" dirty="0">
                <a:solidFill>
                  <a:srgbClr val="FFFFFF"/>
                </a:solidFill>
                <a:latin typeface="Lato" panose="020F0502020204030203" pitchFamily="34" charset="77"/>
              </a:rPr>
              <a:t>Ofn </a:t>
            </a:r>
          </a:p>
          <a:p>
            <a:pPr algn="ctr">
              <a:defRPr b="0" i="0"/>
            </a:pPr>
            <a:r>
              <a:rPr lang="1106" sz="1400" b="1" dirty="0">
                <a:solidFill>
                  <a:srgbClr val="FFFFFF"/>
                </a:solidFill>
                <a:latin typeface="Lato" panose="020F0502020204030203" pitchFamily="34" charset="77"/>
              </a:rPr>
              <a:t>methu</a:t>
            </a:r>
          </a:p>
          <a:p>
            <a:pPr algn="ctr"/>
            <a:endParaRPr lang="en-US" sz="1400" b="1" dirty="0">
              <a:solidFill>
                <a:srgbClr val="FFFFFF"/>
              </a:solidFill>
              <a:latin typeface="Lato" panose="020F0502020204030203" pitchFamily="34" charset="0"/>
            </a:endParaRPr>
          </a:p>
        </p:txBody>
      </p:sp>
      <p:pic>
        <p:nvPicPr>
          <p:cNvPr id="11" name="Picture 8">
            <a:extLst>
              <a:ext uri="{FF2B5EF4-FFF2-40B4-BE49-F238E27FC236}">
                <a16:creationId xmlns:a16="http://schemas.microsoft.com/office/drawing/2014/main" id="{4638EBC9-8E2E-5F14-29E7-A6972F215D7B}"/>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152144" y="3697200"/>
            <a:ext cx="2274896" cy="1292467"/>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4">
            <a:extLst>
              <a:ext uri="{FF2B5EF4-FFF2-40B4-BE49-F238E27FC236}">
                <a16:creationId xmlns:a16="http://schemas.microsoft.com/office/drawing/2014/main" id="{02387729-1C65-ED46-0730-234041C94A8E}"/>
              </a:ext>
            </a:extLst>
          </p:cNvPr>
          <p:cNvSpPr txBox="1"/>
          <p:nvPr/>
        </p:nvSpPr>
        <p:spPr>
          <a:xfrm>
            <a:off x="933792" y="3836459"/>
            <a:ext cx="2710903" cy="646331"/>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latin typeface="Lato" panose="020F0502020204030203" pitchFamily="34" charset="0"/>
              </a:rPr>
              <a:t> Feeling under pressure</a:t>
            </a:r>
          </a:p>
          <a:p>
            <a:pPr algn="ctr">
              <a:defRPr b="0" i="0"/>
            </a:pPr>
            <a:endParaRPr lang="en-GB" sz="1400" b="1" dirty="0">
              <a:solidFill>
                <a:srgbClr val="FFFFFF"/>
              </a:solidFill>
              <a:latin typeface="Lato" panose="020F0502020204030203" pitchFamily="34" charset="77"/>
            </a:endParaRPr>
          </a:p>
          <a:p>
            <a:pPr algn="ctr">
              <a:defRPr b="0" i="0"/>
            </a:pPr>
            <a:r>
              <a:rPr lang="1106" sz="1400" b="1" dirty="0">
                <a:solidFill>
                  <a:srgbClr val="FFFFFF"/>
                </a:solidFill>
                <a:latin typeface="Lato" panose="020F0502020204030203" pitchFamily="34" charset="77"/>
              </a:rPr>
              <a:t>Teimlo dan</a:t>
            </a:r>
            <a:r>
              <a:rPr lang="en-GB" sz="1400" b="1" dirty="0">
                <a:solidFill>
                  <a:srgbClr val="FFFFFF"/>
                </a:solidFill>
                <a:latin typeface="Lato" panose="020F0502020204030203" pitchFamily="34" charset="77"/>
              </a:rPr>
              <a:t> </a:t>
            </a:r>
            <a:r>
              <a:rPr lang="1106" sz="1400" b="1" dirty="0">
                <a:solidFill>
                  <a:srgbClr val="FFFFFF"/>
                </a:solidFill>
                <a:latin typeface="Lato" panose="020F0502020204030203" pitchFamily="34" charset="77"/>
              </a:rPr>
              <a:t>bwysau</a:t>
            </a:r>
          </a:p>
        </p:txBody>
      </p:sp>
      <p:pic>
        <p:nvPicPr>
          <p:cNvPr id="13" name="Picture 10">
            <a:extLst>
              <a:ext uri="{FF2B5EF4-FFF2-40B4-BE49-F238E27FC236}">
                <a16:creationId xmlns:a16="http://schemas.microsoft.com/office/drawing/2014/main" id="{A4C4E11E-78F2-6F72-5DE4-85AC1A4077AC}"/>
              </a:ext>
            </a:extLst>
          </p:cNvPr>
          <p:cNvPicPr>
            <a:picLocks noChangeAspect="1" noChangeArrowheads="1"/>
          </p:cNvPicPr>
          <p:nvPr/>
        </p:nvPicPr>
        <p:blipFill>
          <a:blip r:embed="rId22" cstate="email">
            <a:extLst>
              <a:ext uri="{28A0092B-C50C-407E-A947-70E740481C1C}">
                <a14:useLocalDpi xmlns:a14="http://schemas.microsoft.com/office/drawing/2010/main" val="0"/>
              </a:ext>
            </a:extLst>
          </a:blip>
          <a:srcRect/>
          <a:stretch>
            <a:fillRect/>
          </a:stretch>
        </p:blipFill>
        <p:spPr bwMode="auto">
          <a:xfrm>
            <a:off x="6639443" y="1803016"/>
            <a:ext cx="2010025" cy="147693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2">
            <a:extLst>
              <a:ext uri="{FF2B5EF4-FFF2-40B4-BE49-F238E27FC236}">
                <a16:creationId xmlns:a16="http://schemas.microsoft.com/office/drawing/2014/main" id="{2B03F296-0308-C4A4-33A9-BCD76CC7C44E}"/>
              </a:ext>
            </a:extLst>
          </p:cNvPr>
          <p:cNvSpPr txBox="1"/>
          <p:nvPr/>
        </p:nvSpPr>
        <p:spPr>
          <a:xfrm>
            <a:off x="7030764" y="1949283"/>
            <a:ext cx="1294283" cy="984885"/>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solidFill>
                  <a:srgbClr val="FFFFFF"/>
                </a:solidFill>
                <a:latin typeface="Lato" panose="020F0502020204030203" pitchFamily="34" charset="0"/>
              </a:rPr>
              <a:t>Lack of </a:t>
            </a:r>
          </a:p>
          <a:p>
            <a:pPr algn="ctr"/>
            <a:r>
              <a:rPr lang="en-US" sz="1600" b="1" dirty="0">
                <a:solidFill>
                  <a:srgbClr val="FFFFFF"/>
                </a:solidFill>
                <a:latin typeface="Lato" panose="020F0502020204030203" pitchFamily="34" charset="0"/>
              </a:rPr>
              <a:t>Support</a:t>
            </a:r>
          </a:p>
          <a:p>
            <a:pPr algn="ctr">
              <a:defRPr b="0" i="0"/>
            </a:pPr>
            <a:r>
              <a:rPr lang="1106" sz="1600" b="1" dirty="0">
                <a:solidFill>
                  <a:srgbClr val="FFFFFF"/>
                </a:solidFill>
                <a:latin typeface="Lato" panose="020F0502020204030203" pitchFamily="34" charset="77"/>
              </a:rPr>
              <a:t>Diffyg </a:t>
            </a:r>
          </a:p>
          <a:p>
            <a:pPr algn="ctr">
              <a:defRPr b="0" i="0"/>
            </a:pPr>
            <a:r>
              <a:rPr lang="1106" sz="1600" b="1" dirty="0">
                <a:solidFill>
                  <a:srgbClr val="FFFFFF"/>
                </a:solidFill>
                <a:latin typeface="Lato" panose="020F0502020204030203" pitchFamily="34" charset="77"/>
              </a:rPr>
              <a:t>cymorth</a:t>
            </a:r>
          </a:p>
        </p:txBody>
      </p:sp>
      <p:pic>
        <p:nvPicPr>
          <p:cNvPr id="15" name="Picture 14">
            <a:extLst>
              <a:ext uri="{FF2B5EF4-FFF2-40B4-BE49-F238E27FC236}">
                <a16:creationId xmlns:a16="http://schemas.microsoft.com/office/drawing/2014/main" id="{424B89C2-CFD6-86C6-119E-121F09D06D21}"/>
              </a:ext>
            </a:extLst>
          </p:cNvPr>
          <p:cNvPicPr>
            <a:picLocks noChangeAspect="1" noChangeArrowheads="1"/>
          </p:cNvPicPr>
          <p:nvPr/>
        </p:nvPicPr>
        <p:blipFill>
          <a:blip r:embed="rId23">
            <a:biLevel thresh="25000"/>
            <a:extLst>
              <a:ext uri="{28A0092B-C50C-407E-A947-70E740481C1C}">
                <a14:useLocalDpi xmlns:a14="http://schemas.microsoft.com/office/drawing/2010/main" val="0"/>
              </a:ext>
            </a:extLst>
          </a:blip>
          <a:srcRect/>
          <a:stretch>
            <a:fillRect/>
          </a:stretch>
        </p:blipFill>
        <p:spPr bwMode="auto">
          <a:xfrm>
            <a:off x="4770173" y="4531426"/>
            <a:ext cx="2071623" cy="212074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5">
            <a:extLst>
              <a:ext uri="{FF2B5EF4-FFF2-40B4-BE49-F238E27FC236}">
                <a16:creationId xmlns:a16="http://schemas.microsoft.com/office/drawing/2014/main" id="{D85BA173-52B4-5512-52DB-3336D41A4E2D}"/>
              </a:ext>
            </a:extLst>
          </p:cNvPr>
          <p:cNvSpPr txBox="1"/>
          <p:nvPr/>
        </p:nvSpPr>
        <p:spPr>
          <a:xfrm>
            <a:off x="5124146" y="4714552"/>
            <a:ext cx="1517884" cy="1508105"/>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latin typeface="Lato" panose="020F0502020204030203" pitchFamily="34" charset="0"/>
              </a:rPr>
              <a:t>Being told you're not </a:t>
            </a:r>
          </a:p>
          <a:p>
            <a:pPr algn="ctr"/>
            <a:r>
              <a:rPr lang="en-US" sz="1400" b="1" dirty="0">
                <a:solidFill>
                  <a:srgbClr val="FFFFFF"/>
                </a:solidFill>
                <a:latin typeface="Lato" panose="020F0502020204030203" pitchFamily="34" charset="0"/>
              </a:rPr>
              <a:t>a maths person</a:t>
            </a:r>
          </a:p>
          <a:p>
            <a:pPr algn="ctr">
              <a:defRPr b="0" i="0"/>
            </a:pPr>
            <a:r>
              <a:rPr lang="1106" sz="1400" b="1" dirty="0">
                <a:solidFill>
                  <a:srgbClr val="FFFFFF"/>
                </a:solidFill>
                <a:latin typeface="Lato" panose="020F0502020204030203" pitchFamily="34" charset="77"/>
              </a:rPr>
              <a:t>Rhywun yn dweud wrthych nad ydych</a:t>
            </a:r>
          </a:p>
          <a:p>
            <a:pPr algn="ctr">
              <a:defRPr b="0" i="0"/>
            </a:pPr>
            <a:r>
              <a:rPr lang="1106" sz="1400" b="1" dirty="0">
                <a:solidFill>
                  <a:srgbClr val="FFFFFF"/>
                </a:solidFill>
                <a:latin typeface="Lato" panose="020F0502020204030203" pitchFamily="34" charset="77"/>
              </a:rPr>
              <a:t>yn berson mathemateg</a:t>
            </a:r>
          </a:p>
        </p:txBody>
      </p:sp>
      <p:pic>
        <p:nvPicPr>
          <p:cNvPr id="20" name="Picture 16">
            <a:extLst>
              <a:ext uri="{FF2B5EF4-FFF2-40B4-BE49-F238E27FC236}">
                <a16:creationId xmlns:a16="http://schemas.microsoft.com/office/drawing/2014/main" id="{F5FC936C-B1DF-0185-1032-3FEF00E1CF93}"/>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063298" y="3785913"/>
            <a:ext cx="1905000" cy="1238250"/>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16">
            <a:extLst>
              <a:ext uri="{FF2B5EF4-FFF2-40B4-BE49-F238E27FC236}">
                <a16:creationId xmlns:a16="http://schemas.microsoft.com/office/drawing/2014/main" id="{F36EBF98-0884-8C09-E24C-9CED6372161E}"/>
              </a:ext>
            </a:extLst>
          </p:cNvPr>
          <p:cNvSpPr txBox="1"/>
          <p:nvPr/>
        </p:nvSpPr>
        <p:spPr>
          <a:xfrm>
            <a:off x="7030764" y="4100833"/>
            <a:ext cx="1922183" cy="923330"/>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rgbClr val="FFFFFF"/>
                </a:solidFill>
                <a:latin typeface="Lato" panose="020F0502020204030203" pitchFamily="34" charset="0"/>
              </a:rPr>
              <a:t>Dyscalculia</a:t>
            </a:r>
          </a:p>
          <a:p>
            <a:pPr algn="ctr"/>
            <a:r>
              <a:rPr lang="1106" sz="2000" b="1" dirty="0">
                <a:solidFill>
                  <a:srgbClr val="FFFFFF"/>
                </a:solidFill>
                <a:latin typeface="Lato" panose="020F0502020204030203" pitchFamily="34" charset="77"/>
              </a:rPr>
              <a:t>Dyscalcwlia</a:t>
            </a:r>
          </a:p>
          <a:p>
            <a:pPr algn="ctr"/>
            <a:endParaRPr lang="en-US" sz="2000" b="1" dirty="0">
              <a:solidFill>
                <a:srgbClr val="FFFFFF"/>
              </a:solidFill>
              <a:latin typeface="Lato" panose="020F0502020204030203" pitchFamily="34" charset="0"/>
            </a:endParaRPr>
          </a:p>
        </p:txBody>
      </p:sp>
    </p:spTree>
    <p:extLst>
      <p:ext uri="{BB962C8B-B14F-4D97-AF65-F5344CB8AC3E}">
        <p14:creationId xmlns:p14="http://schemas.microsoft.com/office/powerpoint/2010/main" val="30834894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1A7F0-8BE6-E2E6-6226-593F3728DCE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DDD14C4-F037-6BE9-2FAE-6AA655B33FBE}"/>
              </a:ext>
            </a:extLst>
          </p:cNvPr>
          <p:cNvSpPr>
            <a:spLocks noGrp="1"/>
          </p:cNvSpPr>
          <p:nvPr>
            <p:ph type="body" sz="quarter" idx="13"/>
          </p:nvPr>
        </p:nvSpPr>
        <p:spPr>
          <a:xfrm>
            <a:off x="650351" y="249379"/>
            <a:ext cx="7985344" cy="1158745"/>
          </a:xfrm>
        </p:spPr>
        <p:txBody>
          <a:bodyPr/>
          <a:lstStyle/>
          <a:p>
            <a:r>
              <a:rPr lang="en-GB" sz="3000" b="1" dirty="0"/>
              <a:t>What does maths anxiety look like?</a:t>
            </a:r>
          </a:p>
          <a:p>
            <a:r>
              <a:rPr lang="1106" sz="3000" b="1" dirty="0"/>
              <a:t>Sut beth yw gorbryder ynghylch mathemateg?</a:t>
            </a:r>
          </a:p>
        </p:txBody>
      </p:sp>
      <p:pic>
        <p:nvPicPr>
          <p:cNvPr id="19" name="Graphic 18" descr="Harvey Balls 0% with solid fill">
            <a:extLst>
              <a:ext uri="{FF2B5EF4-FFF2-40B4-BE49-F238E27FC236}">
                <a16:creationId xmlns:a16="http://schemas.microsoft.com/office/drawing/2014/main" id="{BFB1C20F-7838-9F3E-A61B-AA5F5BF4028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21" name="Graphic 20" descr="Harvey Balls 15% with solid fill">
            <a:extLst>
              <a:ext uri="{FF2B5EF4-FFF2-40B4-BE49-F238E27FC236}">
                <a16:creationId xmlns:a16="http://schemas.microsoft.com/office/drawing/2014/main" id="{9B7AA4BE-CD51-ED88-C98C-784FFE7FA23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23" name="Graphic 22" descr="Tea with solid fill">
            <a:extLst>
              <a:ext uri="{FF2B5EF4-FFF2-40B4-BE49-F238E27FC236}">
                <a16:creationId xmlns:a16="http://schemas.microsoft.com/office/drawing/2014/main" id="{DEB92E8A-6640-9494-B822-9A6D3EC449A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5" name="Graphic 24" descr="Harvey Balls 40% with solid fill">
            <a:extLst>
              <a:ext uri="{FF2B5EF4-FFF2-40B4-BE49-F238E27FC236}">
                <a16:creationId xmlns:a16="http://schemas.microsoft.com/office/drawing/2014/main" id="{D5B4A32E-6DED-EE60-BC0F-216BA7FCE51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7" name="Graphic 26" descr="Harvey Balls 25% with solid fill">
            <a:extLst>
              <a:ext uri="{FF2B5EF4-FFF2-40B4-BE49-F238E27FC236}">
                <a16:creationId xmlns:a16="http://schemas.microsoft.com/office/drawing/2014/main" id="{A3B6473E-F093-7DF1-7F29-BAF5AB86400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9" name="Graphic 28" descr="Harvey Balls 100% with solid fill">
            <a:extLst>
              <a:ext uri="{FF2B5EF4-FFF2-40B4-BE49-F238E27FC236}">
                <a16:creationId xmlns:a16="http://schemas.microsoft.com/office/drawing/2014/main" id="{B6066F3F-D49A-49A9-1854-F0BA4125C8D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31" name="Graphic 30" descr="Harvey Balls 65% with solid fill">
            <a:extLst>
              <a:ext uri="{FF2B5EF4-FFF2-40B4-BE49-F238E27FC236}">
                <a16:creationId xmlns:a16="http://schemas.microsoft.com/office/drawing/2014/main" id="{BA5CEE02-666B-9052-8277-2953CF50277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3" name="Graphic 32" descr="Harvey Balls 90% with solid fill">
            <a:extLst>
              <a:ext uri="{FF2B5EF4-FFF2-40B4-BE49-F238E27FC236}">
                <a16:creationId xmlns:a16="http://schemas.microsoft.com/office/drawing/2014/main" id="{7019ADCA-C98D-87FC-77BE-89F0807149C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grpSp>
        <p:nvGrpSpPr>
          <p:cNvPr id="3" name="Group 2">
            <a:extLst>
              <a:ext uri="{FF2B5EF4-FFF2-40B4-BE49-F238E27FC236}">
                <a16:creationId xmlns:a16="http://schemas.microsoft.com/office/drawing/2014/main" id="{F03627C8-D785-039B-8B8E-BD5865ABB030}"/>
              </a:ext>
            </a:extLst>
          </p:cNvPr>
          <p:cNvGrpSpPr/>
          <p:nvPr/>
        </p:nvGrpSpPr>
        <p:grpSpPr>
          <a:xfrm>
            <a:off x="3364582" y="3835251"/>
            <a:ext cx="2414835" cy="2357757"/>
            <a:chOff x="0" y="0"/>
            <a:chExt cx="3219780" cy="3143676"/>
          </a:xfrm>
        </p:grpSpPr>
        <p:pic>
          <p:nvPicPr>
            <p:cNvPr id="4" name="Graphic 3">
              <a:extLst>
                <a:ext uri="{FF2B5EF4-FFF2-40B4-BE49-F238E27FC236}">
                  <a16:creationId xmlns:a16="http://schemas.microsoft.com/office/drawing/2014/main" id="{58001A51-670D-5434-B6E2-1D17033EDE5A}"/>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a:fillRect/>
            </a:stretch>
          </p:blipFill>
          <p:spPr>
            <a:xfrm>
              <a:off x="0" y="0"/>
              <a:ext cx="3219780" cy="3143676"/>
            </a:xfrm>
            <a:prstGeom prst="rect">
              <a:avLst/>
            </a:prstGeom>
          </p:spPr>
        </p:pic>
        <p:grpSp>
          <p:nvGrpSpPr>
            <p:cNvPr id="5" name="Group 4">
              <a:extLst>
                <a:ext uri="{FF2B5EF4-FFF2-40B4-BE49-F238E27FC236}">
                  <a16:creationId xmlns:a16="http://schemas.microsoft.com/office/drawing/2014/main" id="{ED5A0A25-B992-BE2F-A25A-6625E4959139}"/>
                </a:ext>
              </a:extLst>
            </p:cNvPr>
            <p:cNvGrpSpPr/>
            <p:nvPr/>
          </p:nvGrpSpPr>
          <p:grpSpPr>
            <a:xfrm>
              <a:off x="1388947" y="548694"/>
              <a:ext cx="201937" cy="202842"/>
              <a:chOff x="1813" y="0"/>
              <a:chExt cx="809173" cy="812800"/>
            </a:xfrm>
          </p:grpSpPr>
          <p:sp>
            <p:nvSpPr>
              <p:cNvPr id="26" name="Freeform 7">
                <a:extLst>
                  <a:ext uri="{FF2B5EF4-FFF2-40B4-BE49-F238E27FC236}">
                    <a16:creationId xmlns:a16="http://schemas.microsoft.com/office/drawing/2014/main" id="{E17E6B63-9B2F-977B-C9C2-6FF339007DBA}"/>
                  </a:ext>
                </a:extLst>
              </p:cNvPr>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96598E"/>
              </a:solid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8" name="TextBox 8">
                <a:extLst>
                  <a:ext uri="{FF2B5EF4-FFF2-40B4-BE49-F238E27FC236}">
                    <a16:creationId xmlns:a16="http://schemas.microsoft.com/office/drawing/2014/main" id="{064CF777-E2D9-05A4-AD9B-FCFCD7A67EE3}"/>
                  </a:ext>
                </a:extLst>
              </p:cNvPr>
              <p:cNvSpPr txBox="1"/>
              <p:nvPr/>
            </p:nvSpPr>
            <p:spPr>
              <a:xfrm>
                <a:off x="76200" y="66675"/>
                <a:ext cx="660400" cy="669925"/>
              </a:xfrm>
              <a:prstGeom prst="rect">
                <a:avLst/>
              </a:prstGeom>
            </p:spPr>
            <p:txBody>
              <a:bodyPr lIns="50800" tIns="50800" rIns="50800" bIns="5080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36"/>
                  </a:lnSpc>
                </a:pPr>
                <a:endParaRPr/>
              </a:p>
            </p:txBody>
          </p:sp>
        </p:grpSp>
        <p:grpSp>
          <p:nvGrpSpPr>
            <p:cNvPr id="16" name="Group 15">
              <a:extLst>
                <a:ext uri="{FF2B5EF4-FFF2-40B4-BE49-F238E27FC236}">
                  <a16:creationId xmlns:a16="http://schemas.microsoft.com/office/drawing/2014/main" id="{57F470FB-239E-4E9C-A396-338CD334AB3B}"/>
                </a:ext>
              </a:extLst>
            </p:cNvPr>
            <p:cNvGrpSpPr/>
            <p:nvPr/>
          </p:nvGrpSpPr>
          <p:grpSpPr>
            <a:xfrm>
              <a:off x="1352232" y="679673"/>
              <a:ext cx="906972" cy="917614"/>
              <a:chOff x="0" y="-9525"/>
              <a:chExt cx="812800" cy="822325"/>
            </a:xfrm>
          </p:grpSpPr>
          <p:sp>
            <p:nvSpPr>
              <p:cNvPr id="17" name="Freeform 10">
                <a:extLst>
                  <a:ext uri="{FF2B5EF4-FFF2-40B4-BE49-F238E27FC236}">
                    <a16:creationId xmlns:a16="http://schemas.microsoft.com/office/drawing/2014/main" id="{54FA121D-424D-CF33-6D10-44A1BB4B4D43}"/>
                  </a:ext>
                </a:extLst>
              </p:cNvPr>
              <p:cNvSpPr/>
              <p:nvPr/>
            </p:nvSpPr>
            <p:spPr>
              <a:xfrm>
                <a:off x="0" y="0"/>
                <a:ext cx="138346" cy="53220"/>
              </a:xfrm>
              <a:custGeom>
                <a:avLst/>
                <a:gdLst/>
                <a:ahLst/>
                <a:cxnLst/>
                <a:rect l="l" t="t" r="r" b="b"/>
                <a:pathLst>
                  <a:path w="138346" h="53220">
                    <a:moveTo>
                      <a:pt x="0" y="0"/>
                    </a:moveTo>
                    <a:lnTo>
                      <a:pt x="138346" y="0"/>
                    </a:lnTo>
                    <a:lnTo>
                      <a:pt x="138346" y="53220"/>
                    </a:lnTo>
                    <a:lnTo>
                      <a:pt x="0" y="53220"/>
                    </a:lnTo>
                    <a:close/>
                  </a:path>
                </a:pathLst>
              </a:custGeom>
              <a:solidFill>
                <a:srgbClr val="96598E"/>
              </a:solid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4" name="TextBox 11">
                <a:extLst>
                  <a:ext uri="{FF2B5EF4-FFF2-40B4-BE49-F238E27FC236}">
                    <a16:creationId xmlns:a16="http://schemas.microsoft.com/office/drawing/2014/main" id="{2B3AD5C1-D0A5-A531-78D2-9B48C1120647}"/>
                  </a:ext>
                </a:extLst>
              </p:cNvPr>
              <p:cNvSpPr txBox="1"/>
              <p:nvPr/>
            </p:nvSpPr>
            <p:spPr>
              <a:xfrm>
                <a:off x="0" y="-9525"/>
                <a:ext cx="812800" cy="822325"/>
              </a:xfrm>
              <a:prstGeom prst="rect">
                <a:avLst/>
              </a:prstGeom>
            </p:spPr>
            <p:txBody>
              <a:bodyPr lIns="50800" tIns="50800" rIns="50800" bIns="5080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36"/>
                  </a:lnSpc>
                </a:pPr>
                <a:endParaRPr/>
              </a:p>
            </p:txBody>
          </p:sp>
        </p:grpSp>
      </p:grpSp>
      <p:sp>
        <p:nvSpPr>
          <p:cNvPr id="30" name="TextBox 15">
            <a:extLst>
              <a:ext uri="{FF2B5EF4-FFF2-40B4-BE49-F238E27FC236}">
                <a16:creationId xmlns:a16="http://schemas.microsoft.com/office/drawing/2014/main" id="{76A122F0-78B0-3151-D9E9-841C59ABC30B}"/>
              </a:ext>
            </a:extLst>
          </p:cNvPr>
          <p:cNvSpPr txBox="1"/>
          <p:nvPr/>
        </p:nvSpPr>
        <p:spPr>
          <a:xfrm>
            <a:off x="3747792" y="1936167"/>
            <a:ext cx="2622385" cy="1745158"/>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b="1" dirty="0">
                <a:latin typeface="Lato" panose="020F0502020204030203" pitchFamily="34" charset="0"/>
              </a:rPr>
              <a:t>Feeling flustered or struggling to concentrate</a:t>
            </a:r>
          </a:p>
          <a:p>
            <a:pPr algn="ctr">
              <a:lnSpc>
                <a:spcPts val="2314"/>
              </a:lnSpc>
            </a:pPr>
            <a:endParaRPr lang="en-US" b="1" dirty="0">
              <a:latin typeface="Lato" panose="020F0502020204030203" pitchFamily="34" charset="0"/>
            </a:endParaRPr>
          </a:p>
          <a:p>
            <a:pPr algn="ctr">
              <a:lnSpc>
                <a:spcPts val="2314"/>
              </a:lnSpc>
            </a:pPr>
            <a:r>
              <a:rPr lang="1106" b="1" dirty="0">
                <a:latin typeface="Lato" panose="020F0502020204030203" pitchFamily="34" charset="77"/>
              </a:rPr>
              <a:t>Teimlo'n gynhyrfus neu'n cael trafferth canolbwyntio</a:t>
            </a:r>
          </a:p>
        </p:txBody>
      </p:sp>
      <p:sp>
        <p:nvSpPr>
          <p:cNvPr id="32" name="TextBox 14">
            <a:extLst>
              <a:ext uri="{FF2B5EF4-FFF2-40B4-BE49-F238E27FC236}">
                <a16:creationId xmlns:a16="http://schemas.microsoft.com/office/drawing/2014/main" id="{5A227D09-DA40-A3D5-5018-4B0F38649F5E}"/>
              </a:ext>
            </a:extLst>
          </p:cNvPr>
          <p:cNvSpPr txBox="1"/>
          <p:nvPr/>
        </p:nvSpPr>
        <p:spPr>
          <a:xfrm>
            <a:off x="884768" y="2447116"/>
            <a:ext cx="2374981" cy="1450205"/>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b="1" dirty="0">
                <a:latin typeface="Lato" panose="020F0502020204030203" pitchFamily="34" charset="0"/>
              </a:rPr>
              <a:t>Feeling panicked or stressed</a:t>
            </a:r>
          </a:p>
          <a:p>
            <a:pPr algn="ctr">
              <a:lnSpc>
                <a:spcPts val="2314"/>
              </a:lnSpc>
            </a:pPr>
            <a:endParaRPr lang="en-US" b="1" dirty="0">
              <a:latin typeface="Lato" panose="020F0502020204030203" pitchFamily="34" charset="0"/>
            </a:endParaRPr>
          </a:p>
          <a:p>
            <a:pPr algn="ctr">
              <a:lnSpc>
                <a:spcPts val="2314"/>
              </a:lnSpc>
            </a:pPr>
            <a:r>
              <a:rPr lang="1106" b="1" dirty="0">
                <a:latin typeface="Lato" panose="020F0502020204030203" pitchFamily="34" charset="77"/>
              </a:rPr>
              <a:t>Teimlo mewn panig neu dan straen</a:t>
            </a:r>
          </a:p>
        </p:txBody>
      </p:sp>
      <p:sp>
        <p:nvSpPr>
          <p:cNvPr id="34" name="TextBox 18">
            <a:extLst>
              <a:ext uri="{FF2B5EF4-FFF2-40B4-BE49-F238E27FC236}">
                <a16:creationId xmlns:a16="http://schemas.microsoft.com/office/drawing/2014/main" id="{59E33959-7590-6B25-0F87-787851818463}"/>
              </a:ext>
            </a:extLst>
          </p:cNvPr>
          <p:cNvSpPr txBox="1"/>
          <p:nvPr/>
        </p:nvSpPr>
        <p:spPr>
          <a:xfrm>
            <a:off x="7348329" y="2320670"/>
            <a:ext cx="1654547" cy="1474763"/>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b="1" dirty="0">
                <a:latin typeface="Lato" panose="020F0502020204030203" pitchFamily="34" charset="0"/>
              </a:rPr>
              <a:t>Physical</a:t>
            </a:r>
          </a:p>
          <a:p>
            <a:pPr algn="ctr">
              <a:lnSpc>
                <a:spcPts val="2314"/>
              </a:lnSpc>
            </a:pPr>
            <a:r>
              <a:rPr lang="en-US" b="1" dirty="0">
                <a:latin typeface="Lato" panose="020F0502020204030203" pitchFamily="34" charset="0"/>
              </a:rPr>
              <a:t>Signs</a:t>
            </a:r>
          </a:p>
          <a:p>
            <a:pPr algn="ctr">
              <a:lnSpc>
                <a:spcPts val="2314"/>
              </a:lnSpc>
            </a:pPr>
            <a:endParaRPr lang="en-US" b="1" dirty="0">
              <a:latin typeface="Lato" panose="020F0502020204030203" pitchFamily="34" charset="0"/>
            </a:endParaRPr>
          </a:p>
          <a:p>
            <a:pPr algn="ctr">
              <a:lnSpc>
                <a:spcPts val="2314"/>
              </a:lnSpc>
              <a:defRPr b="0" i="0"/>
            </a:pPr>
            <a:r>
              <a:rPr lang="1106" b="1" dirty="0">
                <a:latin typeface="Lato" panose="020F0502020204030203" pitchFamily="34" charset="77"/>
              </a:rPr>
              <a:t>Arwyddion</a:t>
            </a:r>
          </a:p>
          <a:p>
            <a:pPr algn="ctr">
              <a:lnSpc>
                <a:spcPts val="2314"/>
              </a:lnSpc>
              <a:defRPr b="0" i="0"/>
            </a:pPr>
            <a:r>
              <a:rPr lang="1106" b="1" dirty="0">
                <a:latin typeface="Lato" panose="020F0502020204030203" pitchFamily="34" charset="77"/>
              </a:rPr>
              <a:t>corfforol</a:t>
            </a:r>
          </a:p>
        </p:txBody>
      </p:sp>
      <p:sp>
        <p:nvSpPr>
          <p:cNvPr id="35" name="TextBox 17">
            <a:extLst>
              <a:ext uri="{FF2B5EF4-FFF2-40B4-BE49-F238E27FC236}">
                <a16:creationId xmlns:a16="http://schemas.microsoft.com/office/drawing/2014/main" id="{A268BABD-8384-B6A2-BC51-EEE5D2034DFF}"/>
              </a:ext>
            </a:extLst>
          </p:cNvPr>
          <p:cNvSpPr txBox="1"/>
          <p:nvPr/>
        </p:nvSpPr>
        <p:spPr>
          <a:xfrm>
            <a:off x="1002111" y="4710026"/>
            <a:ext cx="2303257" cy="1745158"/>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b="1" dirty="0">
                <a:latin typeface="Lato" panose="020F0502020204030203" pitchFamily="34" charset="0"/>
              </a:rPr>
              <a:t>Avoiding situations which involve maths</a:t>
            </a:r>
          </a:p>
          <a:p>
            <a:pPr algn="ctr">
              <a:lnSpc>
                <a:spcPts val="2314"/>
              </a:lnSpc>
            </a:pPr>
            <a:endParaRPr lang="en-US" b="1" dirty="0">
              <a:latin typeface="Lato" panose="020F0502020204030203" pitchFamily="34" charset="0"/>
            </a:endParaRPr>
          </a:p>
          <a:p>
            <a:pPr algn="ctr">
              <a:lnSpc>
                <a:spcPts val="2314"/>
              </a:lnSpc>
            </a:pPr>
            <a:r>
              <a:rPr lang="1106" b="1" dirty="0">
                <a:latin typeface="Lato" panose="020F0502020204030203" pitchFamily="34" charset="77"/>
              </a:rPr>
              <a:t>Osgoi sefyllfaoedd sy'n cynnwys mathemateg</a:t>
            </a:r>
          </a:p>
        </p:txBody>
      </p:sp>
      <p:sp>
        <p:nvSpPr>
          <p:cNvPr id="36" name="TextBox 16">
            <a:extLst>
              <a:ext uri="{FF2B5EF4-FFF2-40B4-BE49-F238E27FC236}">
                <a16:creationId xmlns:a16="http://schemas.microsoft.com/office/drawing/2014/main" id="{D0C0B814-CF8C-82A3-2F0D-AB4FBC4055B2}"/>
              </a:ext>
            </a:extLst>
          </p:cNvPr>
          <p:cNvSpPr txBox="1"/>
          <p:nvPr/>
        </p:nvSpPr>
        <p:spPr>
          <a:xfrm>
            <a:off x="6326401" y="4576440"/>
            <a:ext cx="2676475" cy="1745158"/>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b="1" dirty="0">
                <a:latin typeface="Lato" panose="020F0502020204030203" pitchFamily="34" charset="0"/>
              </a:rPr>
              <a:t>Frustration and ‘shutting down’ or ‘going blank’</a:t>
            </a:r>
          </a:p>
          <a:p>
            <a:pPr algn="ctr">
              <a:lnSpc>
                <a:spcPts val="2314"/>
              </a:lnSpc>
            </a:pPr>
            <a:endParaRPr lang="en-US" b="1" dirty="0">
              <a:latin typeface="Lato" panose="020F0502020204030203" pitchFamily="34" charset="0"/>
            </a:endParaRPr>
          </a:p>
          <a:p>
            <a:pPr algn="ctr">
              <a:lnSpc>
                <a:spcPts val="2314"/>
              </a:lnSpc>
            </a:pPr>
            <a:r>
              <a:rPr lang="1106" b="1" dirty="0">
                <a:latin typeface="Lato" panose="020F0502020204030203" pitchFamily="34" charset="77"/>
              </a:rPr>
              <a:t>Rhwystredigaeth a ‘chau i lawr’ neu'r ‘meddwl yn mynd yn wag’</a:t>
            </a:r>
          </a:p>
        </p:txBody>
      </p:sp>
    </p:spTree>
    <p:extLst>
      <p:ext uri="{BB962C8B-B14F-4D97-AF65-F5344CB8AC3E}">
        <p14:creationId xmlns:p14="http://schemas.microsoft.com/office/powerpoint/2010/main" val="10887721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738D0-BD7D-F62D-E911-CBA5BA0F0BF8}"/>
            </a:ext>
          </a:extLst>
        </p:cNvPr>
        <p:cNvGrpSpPr/>
        <p:nvPr/>
      </p:nvGrpSpPr>
      <p:grpSpPr>
        <a:xfrm>
          <a:off x="0" y="0"/>
          <a:ext cx="0" cy="0"/>
          <a:chOff x="0" y="0"/>
          <a:chExt cx="0" cy="0"/>
        </a:xfrm>
      </p:grpSpPr>
      <p:sp>
        <p:nvSpPr>
          <p:cNvPr id="10" name="Text Placeholder 9">
            <a:extLst>
              <a:ext uri="{FF2B5EF4-FFF2-40B4-BE49-F238E27FC236}">
                <a16:creationId xmlns:a16="http://schemas.microsoft.com/office/drawing/2014/main" id="{AC95F203-2DA1-79BD-3763-CB046E69F83E}"/>
              </a:ext>
            </a:extLst>
          </p:cNvPr>
          <p:cNvSpPr>
            <a:spLocks noGrp="1"/>
          </p:cNvSpPr>
          <p:nvPr>
            <p:ph type="body" sz="quarter" idx="13"/>
          </p:nvPr>
        </p:nvSpPr>
        <p:spPr>
          <a:xfrm>
            <a:off x="620890" y="191476"/>
            <a:ext cx="7985344" cy="1158745"/>
          </a:xfrm>
        </p:spPr>
        <p:txBody>
          <a:bodyPr/>
          <a:lstStyle/>
          <a:p>
            <a:r>
              <a:rPr lang="en-GB" sz="3000" b="1" dirty="0"/>
              <a:t>Maths Anxiety: real perspectives</a:t>
            </a:r>
          </a:p>
          <a:p>
            <a:r>
              <a:rPr lang="1106" sz="3000" b="1" dirty="0"/>
              <a:t>Gorbryder ynghylch Mathemateg: safbwyntiau go iawn</a:t>
            </a:r>
            <a:endParaRPr lang="en-GB" sz="3000" b="1" dirty="0"/>
          </a:p>
          <a:p>
            <a:endParaRPr lang="en-GB" sz="3000" b="1" dirty="0"/>
          </a:p>
        </p:txBody>
      </p:sp>
      <p:pic>
        <p:nvPicPr>
          <p:cNvPr id="3074" name="Picture 2">
            <a:extLst>
              <a:ext uri="{FF2B5EF4-FFF2-40B4-BE49-F238E27FC236}">
                <a16:creationId xmlns:a16="http://schemas.microsoft.com/office/drawing/2014/main" id="{3730C5E9-97B6-6E8D-BEB7-1DBCC3B78758}"/>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87457" y="3839300"/>
            <a:ext cx="3887269" cy="2597449"/>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23">
            <a:extLst>
              <a:ext uri="{FF2B5EF4-FFF2-40B4-BE49-F238E27FC236}">
                <a16:creationId xmlns:a16="http://schemas.microsoft.com/office/drawing/2014/main" id="{2981D98F-0E36-C465-560E-27CA356CEA5B}"/>
              </a:ext>
            </a:extLst>
          </p:cNvPr>
          <p:cNvGrpSpPr/>
          <p:nvPr/>
        </p:nvGrpSpPr>
        <p:grpSpPr>
          <a:xfrm>
            <a:off x="849415" y="4936669"/>
            <a:ext cx="4311486" cy="1597627"/>
            <a:chOff x="4603996" y="2387432"/>
            <a:chExt cx="4311486" cy="1597627"/>
          </a:xfrm>
        </p:grpSpPr>
        <p:sp>
          <p:nvSpPr>
            <p:cNvPr id="23" name="Isosceles Triangle 22">
              <a:extLst>
                <a:ext uri="{FF2B5EF4-FFF2-40B4-BE49-F238E27FC236}">
                  <a16:creationId xmlns:a16="http://schemas.microsoft.com/office/drawing/2014/main" id="{638868E4-CB02-793E-FF2F-33F96B48CF75}"/>
                </a:ext>
              </a:extLst>
            </p:cNvPr>
            <p:cNvSpPr/>
            <p:nvPr/>
          </p:nvSpPr>
          <p:spPr>
            <a:xfrm rot="4680000">
              <a:off x="8328950" y="2888727"/>
              <a:ext cx="566475" cy="606588"/>
            </a:xfrm>
            <a:prstGeom prst="triangle">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peech Bubble: Rectangle with Corners Rounded 8">
              <a:extLst>
                <a:ext uri="{FF2B5EF4-FFF2-40B4-BE49-F238E27FC236}">
                  <a16:creationId xmlns:a16="http://schemas.microsoft.com/office/drawing/2014/main" id="{ECE1F154-FB34-9055-4AF2-533990FE57F8}"/>
                </a:ext>
              </a:extLst>
            </p:cNvPr>
            <p:cNvSpPr/>
            <p:nvPr/>
          </p:nvSpPr>
          <p:spPr>
            <a:xfrm>
              <a:off x="4603996" y="2387432"/>
              <a:ext cx="3889290" cy="1597627"/>
            </a:xfrm>
            <a:prstGeom prst="roundRect">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b="1" dirty="0">
                  <a:latin typeface="Lato"/>
                  <a:ea typeface="Lato"/>
                  <a:cs typeface="Lato"/>
                </a:rPr>
                <a:t>“Having the confidence to teach others how to do something is great. I’m six feet tall but it makes me feel seven feet being able to help them out.”</a:t>
              </a:r>
            </a:p>
            <a:p>
              <a:pPr algn="ctr"/>
              <a:endParaRPr lang="en-GB" sz="1200" b="1" dirty="0">
                <a:latin typeface="Lato"/>
                <a:ea typeface="Lato"/>
                <a:cs typeface="Lato"/>
              </a:endParaRPr>
            </a:p>
            <a:p>
              <a:pPr algn="ctr"/>
              <a:r>
                <a:rPr lang="1106" sz="1200" b="1" dirty="0">
                  <a:latin typeface="Lato"/>
                  <a:ea typeface="Lato"/>
                  <a:cs typeface="Lato"/>
                </a:rPr>
                <a:t>“Mae bod â'r hyder i addysgu eraill sut i wneud rhywbeth yn wych. Rwy'n chwe throedfedd o daldra, ond mae gallu rhoi help llaw iddynt yn gwneud i mi deimlo'n saith troedfedd.”</a:t>
              </a:r>
              <a:endParaRPr lang="en-US" sz="1200" dirty="0"/>
            </a:p>
          </p:txBody>
        </p:sp>
      </p:grpSp>
      <p:sp>
        <p:nvSpPr>
          <p:cNvPr id="11" name="TextBox 10">
            <a:extLst>
              <a:ext uri="{FF2B5EF4-FFF2-40B4-BE49-F238E27FC236}">
                <a16:creationId xmlns:a16="http://schemas.microsoft.com/office/drawing/2014/main" id="{B0643316-C637-4844-F247-7BAAC326E4C9}"/>
              </a:ext>
            </a:extLst>
          </p:cNvPr>
          <p:cNvSpPr txBox="1"/>
          <p:nvPr/>
        </p:nvSpPr>
        <p:spPr>
          <a:xfrm>
            <a:off x="5085984" y="6215642"/>
            <a:ext cx="3988741" cy="646331"/>
          </a:xfrm>
          <a:prstGeom prst="rect">
            <a:avLst/>
          </a:prstGeom>
          <a:solidFill>
            <a:srgbClr val="FFFEF6"/>
          </a:solidFill>
        </p:spPr>
        <p:txBody>
          <a:bodyPr wrap="square" lIns="91440" tIns="45720" rIns="91440" bIns="45720" anchor="t">
            <a:spAutoFit/>
          </a:bodyPr>
          <a:lstStyle/>
          <a:p>
            <a:r>
              <a:rPr lang="en-GB" sz="1200">
                <a:latin typeface="Lato"/>
                <a:ea typeface="Lato"/>
                <a:cs typeface="Lato"/>
                <a:hlinkClick r:id="rId3"/>
              </a:rPr>
              <a:t>https://www.nationalnumeracy.org.uk/news/how-being-able-help-his-kids-homework-made-jason-feel-seven-feet-tall</a:t>
            </a:r>
            <a:r>
              <a:rPr lang="en-GB" sz="1200">
                <a:latin typeface="Lato"/>
                <a:ea typeface="Lato"/>
                <a:cs typeface="Lato"/>
              </a:rPr>
              <a:t> </a:t>
            </a:r>
            <a:endParaRPr lang="en-US"/>
          </a:p>
        </p:txBody>
      </p:sp>
      <p:pic>
        <p:nvPicPr>
          <p:cNvPr id="16" name="Picture 2" descr="A person smiling for a picture&#10;&#10;AI-generated content may be incorrect.">
            <a:extLst>
              <a:ext uri="{FF2B5EF4-FFF2-40B4-BE49-F238E27FC236}">
                <a16:creationId xmlns:a16="http://schemas.microsoft.com/office/drawing/2014/main" id="{4F26E324-E187-1F5D-A344-2FCF9E8CAD75}"/>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18690" y="2039167"/>
            <a:ext cx="3642864" cy="2337473"/>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6B105EEC-AD2B-84A1-7D2C-0D593E3727B0}"/>
              </a:ext>
            </a:extLst>
          </p:cNvPr>
          <p:cNvGrpSpPr/>
          <p:nvPr/>
        </p:nvGrpSpPr>
        <p:grpSpPr>
          <a:xfrm>
            <a:off x="4582022" y="1917739"/>
            <a:ext cx="4292032" cy="1607875"/>
            <a:chOff x="4582022" y="1917739"/>
            <a:chExt cx="4292032" cy="1607875"/>
          </a:xfrm>
        </p:grpSpPr>
        <p:sp>
          <p:nvSpPr>
            <p:cNvPr id="30" name="Isosceles Triangle 29">
              <a:extLst>
                <a:ext uri="{FF2B5EF4-FFF2-40B4-BE49-F238E27FC236}">
                  <a16:creationId xmlns:a16="http://schemas.microsoft.com/office/drawing/2014/main" id="{DA385017-2D76-5550-D541-5F5B27DFFFC5}"/>
                </a:ext>
              </a:extLst>
            </p:cNvPr>
            <p:cNvSpPr/>
            <p:nvPr/>
          </p:nvSpPr>
          <p:spPr>
            <a:xfrm rot="15180000">
              <a:off x="4602078" y="2362255"/>
              <a:ext cx="566475" cy="606588"/>
            </a:xfrm>
            <a:prstGeom prst="triangle">
              <a:avLst/>
            </a:prstGeom>
            <a:solidFill>
              <a:srgbClr val="F3920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26" name="Speech Bubble: Rectangle with Corners Rounded 18">
              <a:extLst>
                <a:ext uri="{FF2B5EF4-FFF2-40B4-BE49-F238E27FC236}">
                  <a16:creationId xmlns:a16="http://schemas.microsoft.com/office/drawing/2014/main" id="{7D1FB197-6C4F-34E0-F543-776B53F23FC0}"/>
                </a:ext>
              </a:extLst>
            </p:cNvPr>
            <p:cNvSpPr/>
            <p:nvPr/>
          </p:nvSpPr>
          <p:spPr>
            <a:xfrm>
              <a:off x="4991709" y="1917739"/>
              <a:ext cx="3882345" cy="1607875"/>
            </a:xfrm>
            <a:prstGeom prst="roundRec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300" b="1" dirty="0">
                  <a:latin typeface="Lato"/>
                  <a:ea typeface="Lato"/>
                  <a:cs typeface="Lato"/>
                </a:rPr>
                <a:t>“when I started teaching I remember panicking and having to teach myself every lesson the night before, and not feeling confident.”</a:t>
              </a:r>
            </a:p>
            <a:p>
              <a:pPr algn="ctr"/>
              <a:endParaRPr lang="en-GB" sz="1300" b="1" dirty="0">
                <a:latin typeface="Lato"/>
                <a:ea typeface="Lato"/>
                <a:cs typeface="Lato"/>
              </a:endParaRPr>
            </a:p>
            <a:p>
              <a:pPr algn="ctr"/>
              <a:r>
                <a:rPr lang="1106" sz="1300" b="1" dirty="0">
                  <a:latin typeface="Lato"/>
                  <a:ea typeface="Lato"/>
                  <a:cs typeface="Lato"/>
                </a:rPr>
                <a:t>“Pan ddechreuais addysgu, rwy'n cofio mynd i banig a gorfod addysgu pob gwers i mi fy hun y noson gynt, a pheidio â theimlo'n hyderus.”</a:t>
              </a:r>
            </a:p>
          </p:txBody>
        </p:sp>
      </p:grpSp>
      <p:sp>
        <p:nvSpPr>
          <p:cNvPr id="28" name="TextBox 27">
            <a:extLst>
              <a:ext uri="{FF2B5EF4-FFF2-40B4-BE49-F238E27FC236}">
                <a16:creationId xmlns:a16="http://schemas.microsoft.com/office/drawing/2014/main" id="{9822F36A-3F4E-258A-7F8B-B5994FABCD32}"/>
              </a:ext>
            </a:extLst>
          </p:cNvPr>
          <p:cNvSpPr txBox="1"/>
          <p:nvPr/>
        </p:nvSpPr>
        <p:spPr>
          <a:xfrm>
            <a:off x="845127" y="4156363"/>
            <a:ext cx="3768435" cy="461665"/>
          </a:xfrm>
          <a:prstGeom prst="rect">
            <a:avLst/>
          </a:prstGeom>
          <a:solidFill>
            <a:srgbClr val="FFFEF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u="sng">
                <a:solidFill>
                  <a:srgbClr val="0563C1"/>
                </a:solidFill>
                <a:latin typeface="Lato"/>
                <a:cs typeface="Segoe UI"/>
                <a:hlinkClick r:id="rId5"/>
              </a:rPr>
              <a:t>https://www.nationalnumeracy.org.uk/news/facing-maths-anxiety-teacher-gillians-story</a:t>
            </a:r>
            <a:endParaRPr lang="en-GB" sz="1200"/>
          </a:p>
        </p:txBody>
      </p:sp>
      <p:pic>
        <p:nvPicPr>
          <p:cNvPr id="39" name="Graphic 38" descr="Harvey Balls 0% with solid fill">
            <a:extLst>
              <a:ext uri="{FF2B5EF4-FFF2-40B4-BE49-F238E27FC236}">
                <a16:creationId xmlns:a16="http://schemas.microsoft.com/office/drawing/2014/main" id="{1D653298-0ACD-0822-D485-8848FF6B961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8982" y="2441726"/>
            <a:ext cx="252000" cy="252000"/>
          </a:xfrm>
          <a:prstGeom prst="rect">
            <a:avLst/>
          </a:prstGeom>
        </p:spPr>
      </p:pic>
      <p:pic>
        <p:nvPicPr>
          <p:cNvPr id="41" name="Graphic 40" descr="Harvey Balls 15% with solid fill">
            <a:extLst>
              <a:ext uri="{FF2B5EF4-FFF2-40B4-BE49-F238E27FC236}">
                <a16:creationId xmlns:a16="http://schemas.microsoft.com/office/drawing/2014/main" id="{EE926F12-349A-71A5-54FE-CC3D757A1C6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8982" y="2866115"/>
            <a:ext cx="252000" cy="252000"/>
          </a:xfrm>
          <a:prstGeom prst="rect">
            <a:avLst/>
          </a:prstGeom>
        </p:spPr>
      </p:pic>
      <p:pic>
        <p:nvPicPr>
          <p:cNvPr id="43" name="Graphic 42" descr="Tea with solid fill">
            <a:extLst>
              <a:ext uri="{FF2B5EF4-FFF2-40B4-BE49-F238E27FC236}">
                <a16:creationId xmlns:a16="http://schemas.microsoft.com/office/drawing/2014/main" id="{6E8ED3A4-E7D0-4ABF-9FA6-C2EB1DDC86E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22463" y="4097164"/>
            <a:ext cx="324000" cy="324000"/>
          </a:xfrm>
          <a:prstGeom prst="rect">
            <a:avLst/>
          </a:prstGeom>
        </p:spPr>
      </p:pic>
      <p:pic>
        <p:nvPicPr>
          <p:cNvPr id="45" name="Graphic 44" descr="Harvey Balls 40% with solid fill">
            <a:extLst>
              <a:ext uri="{FF2B5EF4-FFF2-40B4-BE49-F238E27FC236}">
                <a16:creationId xmlns:a16="http://schemas.microsoft.com/office/drawing/2014/main" id="{9344F6EE-8F97-9809-045A-EEFE4E0DAFB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8982" y="3746643"/>
            <a:ext cx="252000" cy="252000"/>
          </a:xfrm>
          <a:prstGeom prst="rect">
            <a:avLst/>
          </a:prstGeom>
        </p:spPr>
      </p:pic>
      <p:pic>
        <p:nvPicPr>
          <p:cNvPr id="47" name="Graphic 46" descr="Harvey Balls 25% with solid fill">
            <a:extLst>
              <a:ext uri="{FF2B5EF4-FFF2-40B4-BE49-F238E27FC236}">
                <a16:creationId xmlns:a16="http://schemas.microsoft.com/office/drawing/2014/main" id="{3471C8FE-0D75-6C27-1B3A-D64619A1A06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238982" y="3300033"/>
            <a:ext cx="252000" cy="252000"/>
          </a:xfrm>
          <a:prstGeom prst="rect">
            <a:avLst/>
          </a:prstGeom>
        </p:spPr>
      </p:pic>
      <p:pic>
        <p:nvPicPr>
          <p:cNvPr id="49" name="Graphic 48" descr="Harvey Balls 100% with solid fill">
            <a:extLst>
              <a:ext uri="{FF2B5EF4-FFF2-40B4-BE49-F238E27FC236}">
                <a16:creationId xmlns:a16="http://schemas.microsoft.com/office/drawing/2014/main" id="{9E4E5362-00B4-7E60-9AE8-BB70A681CEB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8982" y="5449019"/>
            <a:ext cx="252000" cy="252000"/>
          </a:xfrm>
          <a:prstGeom prst="rect">
            <a:avLst/>
          </a:prstGeom>
        </p:spPr>
      </p:pic>
      <p:pic>
        <p:nvPicPr>
          <p:cNvPr id="51" name="Graphic 50" descr="Harvey Balls 65% with solid fill">
            <a:extLst>
              <a:ext uri="{FF2B5EF4-FFF2-40B4-BE49-F238E27FC236}">
                <a16:creationId xmlns:a16="http://schemas.microsoft.com/office/drawing/2014/main" id="{69D07980-4C36-CF20-9856-4DDD13214C5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250" y="4588552"/>
            <a:ext cx="252000" cy="252000"/>
          </a:xfrm>
          <a:prstGeom prst="rect">
            <a:avLst/>
          </a:prstGeom>
        </p:spPr>
      </p:pic>
      <p:pic>
        <p:nvPicPr>
          <p:cNvPr id="53" name="Graphic 52" descr="Harvey Balls 90% with solid fill">
            <a:extLst>
              <a:ext uri="{FF2B5EF4-FFF2-40B4-BE49-F238E27FC236}">
                <a16:creationId xmlns:a16="http://schemas.microsoft.com/office/drawing/2014/main" id="{A7A8A694-0FBE-1222-41A0-634BA8291607}"/>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6932424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384463" y="140283"/>
            <a:ext cx="8592369" cy="1158745"/>
          </a:xfrm>
        </p:spPr>
        <p:txBody>
          <a:bodyPr/>
          <a:lstStyle/>
          <a:p>
            <a:r>
              <a:rPr lang="en-GB" sz="3000" b="1" dirty="0"/>
              <a:t>Tips to overcome maths anxiety in adults</a:t>
            </a:r>
          </a:p>
          <a:p>
            <a:r>
              <a:rPr lang="1106" sz="3000" b="1" dirty="0"/>
              <a:t>Awgrymiadau ar gyfer goresgyn gorbryder ynghylch mathemateg ymhlith oedolion</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91131" y="2450769"/>
            <a:ext cx="3780868" cy="3948871"/>
          </a:xfrm>
        </p:spPr>
        <p:txBody>
          <a:bodyPr/>
          <a:lstStyle/>
          <a:p>
            <a:pPr marL="342900" indent="-342900">
              <a:spcAft>
                <a:spcPts val="1200"/>
              </a:spcAft>
              <a:buFont typeface="Arial" panose="020B0604020202020204" pitchFamily="34" charset="0"/>
              <a:buChar char="•"/>
            </a:pPr>
            <a:r>
              <a:rPr lang="en-GB" sz="2000" b="0">
                <a:latin typeface="Lato" panose="020F0502020204030203" pitchFamily="34" charset="77"/>
              </a:rPr>
              <a:t>Talk about your feelings about maths</a:t>
            </a:r>
          </a:p>
          <a:p>
            <a:pPr marL="342900" indent="-342900">
              <a:spcAft>
                <a:spcPts val="1200"/>
              </a:spcAft>
              <a:buFont typeface="Arial" panose="020B0604020202020204" pitchFamily="34" charset="0"/>
              <a:buChar char="•"/>
            </a:pPr>
            <a:r>
              <a:rPr lang="en-GB" sz="2000" b="0"/>
              <a:t>Challenge your own beliefs</a:t>
            </a:r>
          </a:p>
          <a:p>
            <a:pPr marL="342900" indent="-342900">
              <a:spcAft>
                <a:spcPts val="1200"/>
              </a:spcAft>
              <a:buFont typeface="Arial" panose="020B0604020202020204" pitchFamily="34" charset="0"/>
              <a:buChar char="•"/>
            </a:pPr>
            <a:r>
              <a:rPr lang="en-GB" sz="2000" b="0">
                <a:latin typeface="Lato" panose="020F0502020204030203" pitchFamily="34" charset="77"/>
              </a:rPr>
              <a:t>Try not to compare yourself to others</a:t>
            </a:r>
          </a:p>
          <a:p>
            <a:pPr marL="342900" indent="-342900">
              <a:spcAft>
                <a:spcPts val="1200"/>
              </a:spcAft>
              <a:buFont typeface="Arial" panose="020B0604020202020204" pitchFamily="34" charset="0"/>
              <a:buChar char="•"/>
            </a:pPr>
            <a:r>
              <a:rPr lang="en-GB" sz="2000" b="0"/>
              <a:t>Reduce pressure</a:t>
            </a:r>
          </a:p>
          <a:p>
            <a:pPr marL="342900" indent="-342900">
              <a:spcAft>
                <a:spcPts val="1200"/>
              </a:spcAft>
              <a:buFont typeface="Arial" panose="020B0604020202020204" pitchFamily="34" charset="0"/>
              <a:buChar char="•"/>
            </a:pPr>
            <a:r>
              <a:rPr lang="en-GB" sz="2000" b="0">
                <a:latin typeface="Lato" panose="020F0502020204030203" pitchFamily="34" charset="77"/>
              </a:rPr>
              <a:t>Set realistic goals</a:t>
            </a:r>
            <a:endParaRPr lang="en-GB" sz="2000">
              <a:latin typeface="Lato" panose="020F0502020204030203" pitchFamily="34" charset="77"/>
            </a:endParaRPr>
          </a:p>
        </p:txBody>
      </p:sp>
      <p:pic>
        <p:nvPicPr>
          <p:cNvPr id="16" name="Graphic 15" descr="Harvey Balls 0% with solid fill">
            <a:extLst>
              <a:ext uri="{FF2B5EF4-FFF2-40B4-BE49-F238E27FC236}">
                <a16:creationId xmlns:a16="http://schemas.microsoft.com/office/drawing/2014/main" id="{60E9F3D7-2238-6B69-29C4-03775BDE129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8" name="Graphic 17" descr="Harvey Balls 15% with solid fill">
            <a:extLst>
              <a:ext uri="{FF2B5EF4-FFF2-40B4-BE49-F238E27FC236}">
                <a16:creationId xmlns:a16="http://schemas.microsoft.com/office/drawing/2014/main" id="{AF73F580-D2E7-4FDB-B20E-4792BA334CA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20" name="Graphic 19" descr="Tea with solid fill">
            <a:extLst>
              <a:ext uri="{FF2B5EF4-FFF2-40B4-BE49-F238E27FC236}">
                <a16:creationId xmlns:a16="http://schemas.microsoft.com/office/drawing/2014/main" id="{7DCB14A5-1545-C844-4F2F-D9889503E7E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2" name="Graphic 21" descr="Harvey Balls 40% with solid fill">
            <a:extLst>
              <a:ext uri="{FF2B5EF4-FFF2-40B4-BE49-F238E27FC236}">
                <a16:creationId xmlns:a16="http://schemas.microsoft.com/office/drawing/2014/main" id="{40D32CDF-9B63-8EE8-8900-DEA32FD7AA2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45579D20-ABB6-6E14-CAEC-52DE3C23317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8A748AD1-5E57-7B85-DFE1-743A57E6942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EB805E91-98C8-0A16-6C9B-6D407EBFCE1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8A67298A-C8FE-563A-0480-99BCF92A15A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5" name="Text Placeholder 2">
            <a:extLst>
              <a:ext uri="{FF2B5EF4-FFF2-40B4-BE49-F238E27FC236}">
                <a16:creationId xmlns:a16="http://schemas.microsoft.com/office/drawing/2014/main" id="{55A2BCCD-1D29-8A55-2BDF-A81EAE3C2AF3}"/>
              </a:ext>
            </a:extLst>
          </p:cNvPr>
          <p:cNvSpPr txBox="1">
            <a:spLocks/>
          </p:cNvSpPr>
          <p:nvPr/>
        </p:nvSpPr>
        <p:spPr>
          <a:xfrm>
            <a:off x="4816667" y="2422487"/>
            <a:ext cx="4197104"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1200"/>
              </a:spcAft>
              <a:buFont typeface="Arial" pitchFamily="34" charset="0"/>
              <a:buChar char="•"/>
              <a:defRPr b="0" i="0"/>
            </a:pPr>
            <a:r>
              <a:rPr lang="en-GB" sz="2000" b="0" dirty="0" err="1"/>
              <a:t>Siaradwch</a:t>
            </a:r>
            <a:r>
              <a:rPr lang="en-GB" sz="2000" b="0" dirty="0"/>
              <a:t> am </a:t>
            </a:r>
            <a:r>
              <a:rPr lang="en-GB" sz="2000" b="0" dirty="0" err="1"/>
              <a:t>eich</a:t>
            </a:r>
            <a:r>
              <a:rPr lang="en-GB" sz="2000" b="0" dirty="0"/>
              <a:t> </a:t>
            </a:r>
            <a:r>
              <a:rPr lang="en-GB" sz="2000" b="0" dirty="0" err="1"/>
              <a:t>teimladau</a:t>
            </a:r>
            <a:r>
              <a:rPr lang="en-GB" sz="2000" b="0" dirty="0"/>
              <a:t> </a:t>
            </a:r>
            <a:r>
              <a:rPr lang="en-GB" sz="2000" b="0" dirty="0" err="1"/>
              <a:t>ynghylch</a:t>
            </a:r>
            <a:r>
              <a:rPr lang="en-GB" sz="2000" b="0" dirty="0"/>
              <a:t> </a:t>
            </a:r>
            <a:r>
              <a:rPr lang="en-GB" sz="2000" b="0" dirty="0" err="1"/>
              <a:t>mathemateg</a:t>
            </a:r>
            <a:endParaRPr lang="en-GB" sz="2000" b="0" dirty="0"/>
          </a:p>
          <a:p>
            <a:pPr marL="342900" indent="-342900">
              <a:spcAft>
                <a:spcPts val="1200"/>
              </a:spcAft>
              <a:buFont typeface="Arial" pitchFamily="34" charset="0"/>
              <a:buChar char="•"/>
              <a:defRPr b="0" i="0"/>
            </a:pPr>
            <a:r>
              <a:rPr lang="en-GB" sz="2000" b="0" dirty="0" err="1"/>
              <a:t>Heriwch</a:t>
            </a:r>
            <a:r>
              <a:rPr lang="en-GB" sz="2000" b="0" dirty="0"/>
              <a:t> </a:t>
            </a:r>
            <a:r>
              <a:rPr lang="en-GB" sz="2000" b="0" dirty="0" err="1"/>
              <a:t>eich</a:t>
            </a:r>
            <a:r>
              <a:rPr lang="en-GB" sz="2000" b="0" dirty="0"/>
              <a:t> </a:t>
            </a:r>
            <a:r>
              <a:rPr lang="en-GB" sz="2000" b="0" dirty="0" err="1"/>
              <a:t>credoau</a:t>
            </a:r>
            <a:r>
              <a:rPr lang="en-GB" sz="2000" b="0" dirty="0"/>
              <a:t> </a:t>
            </a:r>
            <a:r>
              <a:rPr lang="en-GB" sz="2000" b="0" dirty="0" err="1"/>
              <a:t>eich</a:t>
            </a:r>
            <a:r>
              <a:rPr lang="en-GB" sz="2000" b="0" dirty="0"/>
              <a:t> </a:t>
            </a:r>
            <a:r>
              <a:rPr lang="en-GB" sz="2000" b="0" dirty="0" err="1"/>
              <a:t>hun</a:t>
            </a:r>
            <a:endParaRPr lang="en-GB" sz="2000" b="0" dirty="0"/>
          </a:p>
          <a:p>
            <a:pPr marL="342900" indent="-342900">
              <a:spcAft>
                <a:spcPts val="1200"/>
              </a:spcAft>
              <a:buFont typeface="Arial" pitchFamily="34" charset="0"/>
              <a:buChar char="•"/>
              <a:defRPr b="0" i="0"/>
            </a:pPr>
            <a:r>
              <a:rPr lang="en-GB" sz="2000" b="0" dirty="0" err="1"/>
              <a:t>Ceisiwch</a:t>
            </a:r>
            <a:r>
              <a:rPr lang="en-GB" sz="2000" b="0" dirty="0"/>
              <a:t> </a:t>
            </a:r>
            <a:r>
              <a:rPr lang="en-GB" sz="2000" b="0" dirty="0" err="1"/>
              <a:t>beidio</a:t>
            </a:r>
            <a:r>
              <a:rPr lang="en-GB" sz="2000" b="0" dirty="0"/>
              <a:t> â </a:t>
            </a:r>
            <a:r>
              <a:rPr lang="en-GB" sz="2000" b="0" dirty="0" err="1"/>
              <a:t>chymharu</a:t>
            </a:r>
            <a:r>
              <a:rPr lang="en-GB" sz="2000" b="0" dirty="0"/>
              <a:t> </a:t>
            </a:r>
            <a:r>
              <a:rPr lang="en-GB" sz="2000" b="0" dirty="0" err="1"/>
              <a:t>eich</a:t>
            </a:r>
            <a:r>
              <a:rPr lang="en-GB" sz="2000" b="0" dirty="0"/>
              <a:t> </a:t>
            </a:r>
            <a:r>
              <a:rPr lang="en-GB" sz="2000" b="0" dirty="0" err="1"/>
              <a:t>hun</a:t>
            </a:r>
            <a:r>
              <a:rPr lang="en-GB" sz="2000" b="0" dirty="0"/>
              <a:t> ag </a:t>
            </a:r>
            <a:r>
              <a:rPr lang="en-GB" sz="2000" b="0" dirty="0" err="1"/>
              <a:t>eraill</a:t>
            </a:r>
            <a:endParaRPr lang="en-GB" sz="2000" b="0" dirty="0"/>
          </a:p>
          <a:p>
            <a:pPr marL="342900" indent="-342900">
              <a:spcAft>
                <a:spcPts val="1200"/>
              </a:spcAft>
              <a:buFont typeface="Arial" pitchFamily="34" charset="0"/>
              <a:buChar char="•"/>
              <a:defRPr b="0" i="0"/>
            </a:pPr>
            <a:r>
              <a:rPr lang="en-GB" sz="2000" b="0" dirty="0" err="1"/>
              <a:t>Ceisiwch</a:t>
            </a:r>
            <a:r>
              <a:rPr lang="en-GB" sz="2000" b="0" dirty="0"/>
              <a:t> </a:t>
            </a:r>
            <a:r>
              <a:rPr lang="en-GB" sz="2000" b="0" dirty="0" err="1"/>
              <a:t>leihau'r</a:t>
            </a:r>
            <a:r>
              <a:rPr lang="en-GB" sz="2000" b="0" dirty="0"/>
              <a:t> </a:t>
            </a:r>
            <a:r>
              <a:rPr lang="en-GB" sz="2000" b="0" dirty="0" err="1"/>
              <a:t>pwysau</a:t>
            </a:r>
            <a:endParaRPr lang="en-GB" sz="2000" b="0" dirty="0"/>
          </a:p>
          <a:p>
            <a:pPr marL="342900" indent="-342900">
              <a:spcAft>
                <a:spcPts val="1200"/>
              </a:spcAft>
              <a:buFont typeface="Arial" pitchFamily="34" charset="0"/>
              <a:buChar char="•"/>
              <a:defRPr b="0" i="0"/>
            </a:pPr>
            <a:r>
              <a:rPr lang="en-GB" sz="2000" b="0" dirty="0" err="1"/>
              <a:t>Gosodwch</a:t>
            </a:r>
            <a:r>
              <a:rPr lang="en-GB" sz="2000" b="0" dirty="0"/>
              <a:t> </a:t>
            </a:r>
            <a:r>
              <a:rPr lang="en-GB" sz="2000" b="0" dirty="0" err="1"/>
              <a:t>nodau</a:t>
            </a:r>
            <a:r>
              <a:rPr lang="en-GB" sz="2000" b="0" dirty="0"/>
              <a:t> </a:t>
            </a:r>
            <a:r>
              <a:rPr lang="en-GB" sz="2000" b="0" dirty="0" err="1"/>
              <a:t>realistig</a:t>
            </a:r>
            <a:endParaRPr lang="en-GB" sz="2000" b="0" dirty="0"/>
          </a:p>
        </p:txBody>
      </p:sp>
      <p:cxnSp>
        <p:nvCxnSpPr>
          <p:cNvPr id="6" name="Straight Connector 5">
            <a:extLst>
              <a:ext uri="{FF2B5EF4-FFF2-40B4-BE49-F238E27FC236}">
                <a16:creationId xmlns:a16="http://schemas.microsoft.com/office/drawing/2014/main" id="{F546C632-0CD4-29B7-4873-4BCB9CB5AB95}"/>
              </a:ext>
            </a:extLst>
          </p:cNvPr>
          <p:cNvCxnSpPr>
            <a:cxnSpLocks/>
          </p:cNvCxnSpPr>
          <p:nvPr/>
        </p:nvCxnSpPr>
        <p:spPr>
          <a:xfrm>
            <a:off x="4581145" y="206011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6502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310896" y="227540"/>
            <a:ext cx="8350367" cy="1158745"/>
          </a:xfrm>
        </p:spPr>
        <p:txBody>
          <a:bodyPr/>
          <a:lstStyle/>
          <a:p>
            <a:r>
              <a:rPr lang="en-GB" sz="2800" b="1" dirty="0"/>
              <a:t>Tips for supporting children with maths anxiety</a:t>
            </a:r>
          </a:p>
          <a:p>
            <a:r>
              <a:rPr lang="1106" sz="2800" b="1" dirty="0"/>
              <a:t>Awgrymiadau ar gyfer cefnogi plant gyda gorbryder ynghylch mathemateg</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495007" y="2232339"/>
            <a:ext cx="4141001" cy="4097440"/>
          </a:xfrm>
        </p:spPr>
        <p:txBody>
          <a:bodyPr/>
          <a:lstStyle/>
          <a:p>
            <a:pPr marL="342900" indent="-342900">
              <a:spcAft>
                <a:spcPts val="1200"/>
              </a:spcAft>
              <a:buFont typeface="Arial" panose="020B0604020202020204" pitchFamily="34" charset="0"/>
              <a:buChar char="•"/>
            </a:pPr>
            <a:r>
              <a:rPr lang="en-GB" sz="2000" b="0" dirty="0">
                <a:latin typeface="Lato" panose="020F0502020204030203" pitchFamily="34" charset="77"/>
              </a:rPr>
              <a:t>Normalise struggle and encourage growth mindset</a:t>
            </a:r>
          </a:p>
          <a:p>
            <a:pPr marL="342900" indent="-342900">
              <a:spcAft>
                <a:spcPts val="1200"/>
              </a:spcAft>
              <a:buFont typeface="Arial" panose="020B0604020202020204" pitchFamily="34" charset="0"/>
              <a:buChar char="•"/>
            </a:pPr>
            <a:r>
              <a:rPr lang="en-GB" sz="2000" b="0" dirty="0"/>
              <a:t>Take it slowly</a:t>
            </a:r>
          </a:p>
          <a:p>
            <a:pPr marL="342900" indent="-342900">
              <a:spcAft>
                <a:spcPts val="1200"/>
              </a:spcAft>
              <a:buFont typeface="Arial" panose="020B0604020202020204" pitchFamily="34" charset="0"/>
              <a:buChar char="•"/>
            </a:pPr>
            <a:r>
              <a:rPr lang="en-GB" sz="2000" b="0" dirty="0">
                <a:latin typeface="Lato" panose="020F0502020204030203" pitchFamily="34" charset="77"/>
              </a:rPr>
              <a:t>Reduce pressure</a:t>
            </a:r>
          </a:p>
          <a:p>
            <a:pPr marL="342900" indent="-342900">
              <a:spcAft>
                <a:spcPts val="1200"/>
              </a:spcAft>
              <a:buFont typeface="Arial" panose="020B0604020202020204" pitchFamily="34" charset="0"/>
              <a:buChar char="•"/>
            </a:pPr>
            <a:r>
              <a:rPr lang="en-GB" sz="2000" b="0" dirty="0"/>
              <a:t>Turn maths learning into things that don’t feel like maths</a:t>
            </a:r>
          </a:p>
          <a:p>
            <a:pPr marL="342900" indent="-342900">
              <a:spcAft>
                <a:spcPts val="1200"/>
              </a:spcAft>
              <a:buFont typeface="Arial" panose="020B0604020202020204" pitchFamily="34" charset="0"/>
              <a:buChar char="•"/>
            </a:pPr>
            <a:r>
              <a:rPr lang="en-GB" sz="2000" b="0" dirty="0">
                <a:latin typeface="Lato" panose="020F0502020204030203" pitchFamily="34" charset="77"/>
              </a:rPr>
              <a:t>Be careful not to show your own an</a:t>
            </a:r>
            <a:r>
              <a:rPr lang="en-GB" sz="2000" b="0" dirty="0"/>
              <a:t>xieties</a:t>
            </a:r>
            <a:endParaRPr lang="en-GB" sz="2000" dirty="0">
              <a:latin typeface="Lato" panose="020F0502020204030203" pitchFamily="34" charset="77"/>
            </a:endParaRPr>
          </a:p>
        </p:txBody>
      </p:sp>
      <p:pic>
        <p:nvPicPr>
          <p:cNvPr id="16" name="Graphic 15" descr="Harvey Balls 0% with solid fill">
            <a:extLst>
              <a:ext uri="{FF2B5EF4-FFF2-40B4-BE49-F238E27FC236}">
                <a16:creationId xmlns:a16="http://schemas.microsoft.com/office/drawing/2014/main" id="{E342FCCD-4E5B-15C2-8C13-995A611E55C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8" name="Graphic 17" descr="Harvey Balls 15% with solid fill">
            <a:extLst>
              <a:ext uri="{FF2B5EF4-FFF2-40B4-BE49-F238E27FC236}">
                <a16:creationId xmlns:a16="http://schemas.microsoft.com/office/drawing/2014/main" id="{7FADDBE3-13BF-0410-1581-C514B637077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20" name="Graphic 19" descr="Tea with solid fill">
            <a:extLst>
              <a:ext uri="{FF2B5EF4-FFF2-40B4-BE49-F238E27FC236}">
                <a16:creationId xmlns:a16="http://schemas.microsoft.com/office/drawing/2014/main" id="{05171B36-4B16-16C2-3513-38778766EFD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2" name="Graphic 21" descr="Harvey Balls 40% with solid fill">
            <a:extLst>
              <a:ext uri="{FF2B5EF4-FFF2-40B4-BE49-F238E27FC236}">
                <a16:creationId xmlns:a16="http://schemas.microsoft.com/office/drawing/2014/main" id="{F5C64BBC-5851-3089-AA64-7508ECAE705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69282CFD-24DD-01CB-FEB6-BE6DF619D1B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37084A77-5022-DB24-BF37-758B919CD3E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BEAB08ED-0172-34C8-D88B-97C3DBB8017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C9E18F3D-3990-AED6-2920-D11A6F6C1A9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4" name="Text Placeholder 2">
            <a:extLst>
              <a:ext uri="{FF2B5EF4-FFF2-40B4-BE49-F238E27FC236}">
                <a16:creationId xmlns:a16="http://schemas.microsoft.com/office/drawing/2014/main" id="{2CB8F4BE-8E32-34B0-5D59-AAD794015897}"/>
              </a:ext>
            </a:extLst>
          </p:cNvPr>
          <p:cNvSpPr txBox="1">
            <a:spLocks/>
          </p:cNvSpPr>
          <p:nvPr/>
        </p:nvSpPr>
        <p:spPr>
          <a:xfrm>
            <a:off x="4809744" y="2210444"/>
            <a:ext cx="4334256" cy="4097440"/>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800"/>
              </a:spcAft>
              <a:buFont typeface="Arial" pitchFamily="34" charset="0"/>
              <a:buChar char="•"/>
              <a:defRPr b="0" i="0"/>
            </a:pPr>
            <a:r>
              <a:rPr lang="en-GB" sz="2000" b="0"/>
              <a:t>Normaleiddiwch y ffaith bod pobl yn cael trafferth, ac anogwch feddylfryd twf</a:t>
            </a:r>
          </a:p>
          <a:p>
            <a:pPr marL="342900" indent="-342900">
              <a:spcAft>
                <a:spcPts val="800"/>
              </a:spcAft>
              <a:buFont typeface="Arial" pitchFamily="34" charset="0"/>
              <a:buChar char="•"/>
              <a:defRPr b="0" i="0"/>
            </a:pPr>
            <a:r>
              <a:rPr lang="en-GB" sz="2000" b="0"/>
              <a:t>Cymerwch bethau gan bwyll bach</a:t>
            </a:r>
          </a:p>
          <a:p>
            <a:pPr marL="342900" indent="-342900">
              <a:spcAft>
                <a:spcPts val="800"/>
              </a:spcAft>
              <a:buFont typeface="Arial" pitchFamily="34" charset="0"/>
              <a:buChar char="•"/>
              <a:defRPr b="0" i="0"/>
            </a:pPr>
            <a:r>
              <a:rPr lang="en-GB" sz="2000" b="0"/>
              <a:t>Ceisiwch leihau'r pwysau</a:t>
            </a:r>
          </a:p>
          <a:p>
            <a:pPr marL="342900" indent="-342900">
              <a:spcAft>
                <a:spcPts val="800"/>
              </a:spcAft>
              <a:buFont typeface="Arial" pitchFamily="34" charset="0"/>
              <a:buChar char="•"/>
              <a:defRPr b="0" i="0"/>
            </a:pPr>
            <a:r>
              <a:rPr lang="en-GB" sz="2000" b="0"/>
              <a:t>Newidiwch ddysgu am fathemateg yn rhywbeth nad yw'n teimlo fel mathemateg</a:t>
            </a:r>
          </a:p>
          <a:p>
            <a:pPr marL="342900" indent="-342900">
              <a:spcAft>
                <a:spcPts val="800"/>
              </a:spcAft>
              <a:buFont typeface="Arial" pitchFamily="34" charset="0"/>
              <a:buChar char="•"/>
              <a:defRPr b="0" i="0"/>
            </a:pPr>
            <a:r>
              <a:rPr lang="en-GB" sz="2000" b="0"/>
              <a:t>Gofalwch beidio â dangos eich gorbryderon eich hun</a:t>
            </a:r>
            <a:endParaRPr lang="en-GB" sz="2000" b="0" dirty="0"/>
          </a:p>
        </p:txBody>
      </p:sp>
      <p:cxnSp>
        <p:nvCxnSpPr>
          <p:cNvPr id="5" name="Straight Connector 4">
            <a:extLst>
              <a:ext uri="{FF2B5EF4-FFF2-40B4-BE49-F238E27FC236}">
                <a16:creationId xmlns:a16="http://schemas.microsoft.com/office/drawing/2014/main" id="{5DC0EACA-7FC1-CAE3-DEB9-85E39BFC8794}"/>
              </a:ext>
            </a:extLst>
          </p:cNvPr>
          <p:cNvCxnSpPr>
            <a:cxnSpLocks/>
          </p:cNvCxnSpPr>
          <p:nvPr/>
        </p:nvCxnSpPr>
        <p:spPr>
          <a:xfrm>
            <a:off x="4581145" y="206011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40073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What is dyscalculia?</a:t>
            </a:r>
          </a:p>
          <a:p>
            <a:r>
              <a:rPr lang="1106" sz="3000" b="1" dirty="0"/>
              <a:t>Beth yw dyscalcwlia? </a:t>
            </a:r>
          </a:p>
        </p:txBody>
      </p:sp>
      <p:sp>
        <p:nvSpPr>
          <p:cNvPr id="16" name="Text Placeholder 2">
            <a:extLst>
              <a:ext uri="{FF2B5EF4-FFF2-40B4-BE49-F238E27FC236}">
                <a16:creationId xmlns:a16="http://schemas.microsoft.com/office/drawing/2014/main" id="{9D172B01-B65D-48E3-EAE1-4AE0952FEBDC}"/>
              </a:ext>
            </a:extLst>
          </p:cNvPr>
          <p:cNvSpPr>
            <a:spLocks noGrp="1"/>
          </p:cNvSpPr>
          <p:nvPr/>
        </p:nvSpPr>
        <p:spPr>
          <a:xfrm>
            <a:off x="821893" y="2284728"/>
            <a:ext cx="3929255"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1200"/>
              </a:spcAft>
              <a:buFont typeface="Arial" panose="020B0604020202020204" pitchFamily="34" charset="0"/>
              <a:buChar char="•"/>
            </a:pPr>
            <a:r>
              <a:rPr lang="en-GB" sz="1800" b="0" dirty="0"/>
              <a:t>Specific and persistent learning difficulty  </a:t>
            </a:r>
          </a:p>
          <a:p>
            <a:pPr marL="342900" indent="-342900">
              <a:spcAft>
                <a:spcPts val="1200"/>
              </a:spcAft>
              <a:buFont typeface="Arial" panose="020B0604020202020204" pitchFamily="34" charset="0"/>
              <a:buChar char="•"/>
            </a:pPr>
            <a:r>
              <a:rPr lang="en-GB" sz="1800" b="0" dirty="0"/>
              <a:t>Unexpected in relation to age, education and experience </a:t>
            </a:r>
          </a:p>
          <a:p>
            <a:pPr marL="342900" indent="-342900">
              <a:spcAft>
                <a:spcPts val="1200"/>
              </a:spcAft>
              <a:buFont typeface="Arial" panose="020B0604020202020204" pitchFamily="34" charset="0"/>
              <a:buChar char="•"/>
            </a:pPr>
            <a:r>
              <a:rPr lang="en-GB" sz="1800" b="0" dirty="0">
                <a:latin typeface="Lato" panose="020F0502020204030203" pitchFamily="34" charset="77"/>
              </a:rPr>
              <a:t>“</a:t>
            </a:r>
            <a:r>
              <a:rPr lang="en-GB" sz="1800" b="0" dirty="0"/>
              <a:t>D</a:t>
            </a:r>
            <a:r>
              <a:rPr lang="en-GB" sz="1800" b="0" dirty="0">
                <a:latin typeface="Lato" panose="020F0502020204030203" pitchFamily="34" charset="77"/>
              </a:rPr>
              <a:t>yslexia with numbers” </a:t>
            </a:r>
          </a:p>
          <a:p>
            <a:pPr marL="342900" indent="-342900">
              <a:spcAft>
                <a:spcPts val="1200"/>
              </a:spcAft>
              <a:buFont typeface="Arial" panose="020B0604020202020204" pitchFamily="34" charset="0"/>
              <a:buChar char="•"/>
            </a:pPr>
            <a:r>
              <a:rPr lang="en-GB" sz="1800" b="0" dirty="0"/>
              <a:t>Affects approximately 6%</a:t>
            </a:r>
            <a:endParaRPr lang="en-GB" sz="1800" b="0" dirty="0">
              <a:latin typeface="Lato" panose="020F0502020204030203" pitchFamily="34" charset="77"/>
            </a:endParaRPr>
          </a:p>
          <a:p>
            <a:pPr marL="342900" indent="-342900">
              <a:spcAft>
                <a:spcPts val="1200"/>
              </a:spcAft>
              <a:buFont typeface="Arial" panose="020B0604020202020204" pitchFamily="34" charset="0"/>
              <a:buChar char="•"/>
            </a:pPr>
            <a:r>
              <a:rPr lang="en-GB" sz="1800" b="0" dirty="0"/>
              <a:t>M</a:t>
            </a:r>
            <a:r>
              <a:rPr lang="en-GB" sz="1800" b="0" dirty="0">
                <a:latin typeface="Lato" panose="020F0502020204030203" pitchFamily="34" charset="77"/>
              </a:rPr>
              <a:t>uch less well-known than dyslexia</a:t>
            </a:r>
          </a:p>
          <a:p>
            <a:pPr>
              <a:spcAft>
                <a:spcPts val="1200"/>
              </a:spcAft>
            </a:pPr>
            <a:endParaRPr lang="en-GB" sz="1800" b="0" dirty="0">
              <a:latin typeface="Lato" panose="020F0502020204030203" pitchFamily="34" charset="77"/>
            </a:endParaRPr>
          </a:p>
        </p:txBody>
      </p:sp>
      <p:pic>
        <p:nvPicPr>
          <p:cNvPr id="17" name="Picture 16" descr="Image of Stella with the quote &quot;I got diagnosed with dyscalculia when I was eight. Maths class felt like a different language.&quot;">
            <a:extLst>
              <a:ext uri="{FF2B5EF4-FFF2-40B4-BE49-F238E27FC236}">
                <a16:creationId xmlns:a16="http://schemas.microsoft.com/office/drawing/2014/main" id="{5139F337-D17B-2D1A-F65B-2AA17F93F7F3}"/>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924743" y="-262610"/>
            <a:ext cx="5422274" cy="3616732"/>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BC27D43A-6DAD-77CF-ECCD-345C84B4114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8" name="Graphic 17" descr="Harvey Balls 15% with solid fill">
            <a:extLst>
              <a:ext uri="{FF2B5EF4-FFF2-40B4-BE49-F238E27FC236}">
                <a16:creationId xmlns:a16="http://schemas.microsoft.com/office/drawing/2014/main" id="{6FCF8530-5D95-FCC8-E989-1111F3279CA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20" name="Graphic 19" descr="Tea with solid fill">
            <a:extLst>
              <a:ext uri="{FF2B5EF4-FFF2-40B4-BE49-F238E27FC236}">
                <a16:creationId xmlns:a16="http://schemas.microsoft.com/office/drawing/2014/main" id="{B780BBD4-00FE-7BEE-6F24-80DBBF2DC43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2" name="Graphic 21" descr="Harvey Balls 40% with solid fill">
            <a:extLst>
              <a:ext uri="{FF2B5EF4-FFF2-40B4-BE49-F238E27FC236}">
                <a16:creationId xmlns:a16="http://schemas.microsoft.com/office/drawing/2014/main" id="{A4B041D5-5EC3-B627-5417-8219AA7692C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05C5330D-7545-3EFF-2C6E-D9EFC2118F5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7D473C82-E50D-6C19-5432-CBDB4B5CDF7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E3CC79A2-CFCA-3E1A-7601-77944E58DF7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93D0F2EA-DE2A-52F6-59D8-459A033EAD0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
        <p:nvSpPr>
          <p:cNvPr id="3" name="Text Placeholder 2">
            <a:extLst>
              <a:ext uri="{FF2B5EF4-FFF2-40B4-BE49-F238E27FC236}">
                <a16:creationId xmlns:a16="http://schemas.microsoft.com/office/drawing/2014/main" id="{6CD634BB-594E-F1B3-7857-1896D67CF963}"/>
              </a:ext>
            </a:extLst>
          </p:cNvPr>
          <p:cNvSpPr>
            <a:spLocks noGrp="1"/>
          </p:cNvSpPr>
          <p:nvPr/>
        </p:nvSpPr>
        <p:spPr>
          <a:xfrm>
            <a:off x="5082059" y="3426033"/>
            <a:ext cx="3979341" cy="3948871"/>
          </a:xfrm>
          <a:prstGeom prst="rect">
            <a:avLst/>
          </a:prstGeom>
        </p:spPr>
        <p:txBody>
          <a:bodyPr/>
          <a:lstStyle>
            <a:lvl1pPr marL="0" marR="0" indent="0" algn="l" defTabSz="914400" rtl="0" eaLnBrk="1" fontAlgn="auto" latinLnBrk="0" hangingPunct="1">
              <a:lnSpc>
                <a:spcPct val="90000"/>
              </a:lnSpc>
              <a:spcBef>
                <a:spcPts val="800"/>
              </a:spcBef>
              <a:spcAft>
                <a:spcPct val="0"/>
              </a:spcAft>
              <a:buClrTx/>
              <a:buSzTx/>
              <a:buFontTx/>
              <a:buNone/>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342900" indent="-342900">
              <a:spcAft>
                <a:spcPts val="1200"/>
              </a:spcAft>
              <a:buFont typeface="Arial" pitchFamily="34" charset="0"/>
              <a:buChar char="•"/>
              <a:defRPr b="0" i="0"/>
            </a:pPr>
            <a:r>
              <a:rPr lang="1106" sz="1800" b="0" dirty="0"/>
              <a:t>Anhawster dysgu penodol a pharhaus</a:t>
            </a:r>
          </a:p>
          <a:p>
            <a:pPr marL="342900" indent="-342900">
              <a:spcAft>
                <a:spcPts val="1200"/>
              </a:spcAft>
              <a:buFont typeface="Arial" pitchFamily="34" charset="0"/>
              <a:buChar char="•"/>
              <a:defRPr b="0" i="0"/>
            </a:pPr>
            <a:r>
              <a:rPr lang="1106" sz="1800" b="0" dirty="0"/>
              <a:t>Annisgwyl mewn perthynas ag oed, addysg a phrofiad</a:t>
            </a:r>
          </a:p>
          <a:p>
            <a:pPr marL="342900" indent="-342900">
              <a:spcAft>
                <a:spcPts val="1200"/>
              </a:spcAft>
              <a:buFont typeface="Arial" pitchFamily="34" charset="0"/>
              <a:buChar char="•"/>
              <a:defRPr b="0" i="0"/>
            </a:pPr>
            <a:r>
              <a:rPr lang="1106" sz="1800" b="0" dirty="0">
                <a:latin typeface="Lato" panose="020F0502020204030203" pitchFamily="34" charset="77"/>
              </a:rPr>
              <a:t>“Dyslecsia gyda rhifau” </a:t>
            </a:r>
          </a:p>
          <a:p>
            <a:pPr marL="342900" indent="-342900">
              <a:spcAft>
                <a:spcPts val="1200"/>
              </a:spcAft>
              <a:buFont typeface="Arial" pitchFamily="34" charset="0"/>
              <a:buChar char="•"/>
              <a:defRPr b="0" i="0"/>
            </a:pPr>
            <a:r>
              <a:rPr lang="1106" sz="1800" b="0" dirty="0"/>
              <a:t>Yn effeithio ar tua 6%</a:t>
            </a:r>
            <a:endParaRPr lang="en-GB" sz="1800" b="0" dirty="0">
              <a:latin typeface="Lato" panose="020F0502020204030203" pitchFamily="34" charset="77"/>
            </a:endParaRPr>
          </a:p>
          <a:p>
            <a:pPr marL="342900" indent="-342900">
              <a:spcAft>
                <a:spcPts val="1200"/>
              </a:spcAft>
              <a:buFont typeface="Arial" pitchFamily="34" charset="0"/>
              <a:buChar char="•"/>
              <a:defRPr b="0" i="0"/>
            </a:pPr>
            <a:r>
              <a:rPr lang="1106" sz="1800" b="0" dirty="0"/>
              <a:t>Yn llawer llai cyfarwydd na dyslecsia</a:t>
            </a:r>
          </a:p>
          <a:p>
            <a:pPr>
              <a:spcAft>
                <a:spcPts val="1200"/>
              </a:spcAft>
            </a:pPr>
            <a:endParaRPr lang="en-GB" sz="1800" b="0" dirty="0">
              <a:latin typeface="Lato" panose="020F0502020204030203" pitchFamily="34" charset="77"/>
            </a:endParaRPr>
          </a:p>
        </p:txBody>
      </p:sp>
      <p:cxnSp>
        <p:nvCxnSpPr>
          <p:cNvPr id="4" name="Straight Connector 3">
            <a:extLst>
              <a:ext uri="{FF2B5EF4-FFF2-40B4-BE49-F238E27FC236}">
                <a16:creationId xmlns:a16="http://schemas.microsoft.com/office/drawing/2014/main" id="{445FAEE5-23B6-72E6-BFA0-2DC85589FCD7}"/>
              </a:ext>
            </a:extLst>
          </p:cNvPr>
          <p:cNvCxnSpPr>
            <a:cxnSpLocks/>
          </p:cNvCxnSpPr>
          <p:nvPr/>
        </p:nvCxnSpPr>
        <p:spPr>
          <a:xfrm>
            <a:off x="4581145" y="206011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65589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dirty="0"/>
              <a:t>What is dyscalculia?</a:t>
            </a:r>
          </a:p>
          <a:p>
            <a:r>
              <a:rPr lang="1106" sz="3000" b="1" dirty="0"/>
              <a:t>Beth yw dyscalcwlia? </a:t>
            </a:r>
          </a:p>
        </p:txBody>
      </p:sp>
      <p:pic>
        <p:nvPicPr>
          <p:cNvPr id="8194" name="Picture 2" descr="Diagram&#10;&#10;Description automatically generated">
            <a:extLst>
              <a:ext uri="{FF2B5EF4-FFF2-40B4-BE49-F238E27FC236}">
                <a16:creationId xmlns:a16="http://schemas.microsoft.com/office/drawing/2014/main" id="{3319CF5F-53F3-251B-0212-2B3EEEDCFB6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87632" y="2041864"/>
            <a:ext cx="6781800" cy="4675850"/>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8CFC9FBA-DEF8-319E-4C68-47A586C552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6" name="Graphic 15" descr="Harvey Balls 15% with solid fill">
            <a:extLst>
              <a:ext uri="{FF2B5EF4-FFF2-40B4-BE49-F238E27FC236}">
                <a16:creationId xmlns:a16="http://schemas.microsoft.com/office/drawing/2014/main" id="{873FDE15-6CFE-9ED8-DB6B-A238ABD16CA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8" name="Graphic 17" descr="Tea with solid fill">
            <a:extLst>
              <a:ext uri="{FF2B5EF4-FFF2-40B4-BE49-F238E27FC236}">
                <a16:creationId xmlns:a16="http://schemas.microsoft.com/office/drawing/2014/main" id="{A506E99B-2E67-0A01-DB76-4953BAFAF24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0" name="Graphic 19" descr="Harvey Balls 40% with solid fill">
            <a:extLst>
              <a:ext uri="{FF2B5EF4-FFF2-40B4-BE49-F238E27FC236}">
                <a16:creationId xmlns:a16="http://schemas.microsoft.com/office/drawing/2014/main" id="{C78BE91E-99CC-02E2-D8CC-663DBF8375C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2" name="Graphic 21" descr="Harvey Balls 25% with solid fill">
            <a:extLst>
              <a:ext uri="{FF2B5EF4-FFF2-40B4-BE49-F238E27FC236}">
                <a16:creationId xmlns:a16="http://schemas.microsoft.com/office/drawing/2014/main" id="{EC3C2D65-6C6F-6C9B-4F8D-C753EC1CA51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4" name="Graphic 23" descr="Harvey Balls 100% with solid fill">
            <a:extLst>
              <a:ext uri="{FF2B5EF4-FFF2-40B4-BE49-F238E27FC236}">
                <a16:creationId xmlns:a16="http://schemas.microsoft.com/office/drawing/2014/main" id="{9F15CB93-E47B-B452-F0D2-7AC0C0A5044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6" name="Graphic 25" descr="Harvey Balls 65% with solid fill">
            <a:extLst>
              <a:ext uri="{FF2B5EF4-FFF2-40B4-BE49-F238E27FC236}">
                <a16:creationId xmlns:a16="http://schemas.microsoft.com/office/drawing/2014/main" id="{E4084746-CF3A-F60F-BF5A-C39074EEE91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8" name="Graphic 27" descr="Harvey Balls 90% with solid fill">
            <a:extLst>
              <a:ext uri="{FF2B5EF4-FFF2-40B4-BE49-F238E27FC236}">
                <a16:creationId xmlns:a16="http://schemas.microsoft.com/office/drawing/2014/main" id="{517AD1A6-9072-AA80-CE0B-817AAD45CDD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4068454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13775" y="413971"/>
            <a:ext cx="8391351" cy="1158745"/>
          </a:xfrm>
        </p:spPr>
        <p:txBody>
          <a:bodyPr lIns="91440" tIns="45720" rIns="91440" bIns="45720" anchor="t"/>
          <a:lstStyle/>
          <a:p>
            <a:r>
              <a:rPr lang="en-GB" sz="3000" b="1" dirty="0">
                <a:cs typeface="Rubik Medium"/>
              </a:rPr>
              <a:t>How does dyscalculia affect children?</a:t>
            </a:r>
          </a:p>
          <a:p>
            <a:r>
              <a:rPr lang="1106" sz="3000" b="1" dirty="0">
                <a:cs typeface="Rubik Medium"/>
              </a:rPr>
              <a:t>Sut y mae dyscalcwlia yn effeithio ar blant?</a:t>
            </a:r>
            <a:endParaRPr lang="en-GB" sz="3000" b="1" dirty="0"/>
          </a:p>
          <a:p>
            <a:endParaRPr lang="en-GB" sz="3000" b="1" dirty="0"/>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64652" y="2079576"/>
            <a:ext cx="3578748" cy="4540230"/>
          </a:xfrm>
        </p:spPr>
        <p:txBody>
          <a:bodyPr lIns="91440" tIns="45720" rIns="91440" bIns="45720" anchor="t"/>
          <a:lstStyle/>
          <a:p>
            <a:pPr>
              <a:lnSpc>
                <a:spcPct val="100000"/>
              </a:lnSpc>
              <a:spcBef>
                <a:spcPts val="0"/>
              </a:spcBef>
              <a:spcAft>
                <a:spcPts val="100"/>
              </a:spcAft>
            </a:pPr>
            <a:r>
              <a:rPr lang="en-GB" b="0" u="sng" dirty="0">
                <a:latin typeface="Lato"/>
                <a:ea typeface="Lato"/>
                <a:cs typeface="Rubik Medium"/>
              </a:rPr>
              <a:t>Pre-school signs</a:t>
            </a:r>
            <a:endParaRPr lang="en-US" sz="1050" dirty="0">
              <a:ea typeface="Lato" panose="020F0502020204030203" pitchFamily="34" charset="77"/>
            </a:endParaRPr>
          </a:p>
          <a:p>
            <a:pPr marL="285750">
              <a:lnSpc>
                <a:spcPct val="100000"/>
              </a:lnSpc>
              <a:spcBef>
                <a:spcPts val="0"/>
              </a:spcBef>
              <a:spcAft>
                <a:spcPts val="100"/>
              </a:spcAft>
              <a:buFont typeface="Arial"/>
              <a:buChar char="•"/>
            </a:pPr>
            <a:r>
              <a:rPr lang="en-GB" b="0" dirty="0">
                <a:latin typeface="Lato"/>
                <a:ea typeface="Lato"/>
                <a:cs typeface="Rubik Medium"/>
              </a:rPr>
              <a:t>Has trouble learning to count</a:t>
            </a:r>
            <a:endParaRPr lang="en-GB" b="0" u="sng" dirty="0">
              <a:ea typeface="Lato"/>
            </a:endParaRPr>
          </a:p>
          <a:p>
            <a:pPr marL="285750">
              <a:lnSpc>
                <a:spcPct val="100000"/>
              </a:lnSpc>
              <a:spcBef>
                <a:spcPts val="0"/>
              </a:spcBef>
              <a:spcAft>
                <a:spcPts val="100"/>
              </a:spcAft>
              <a:buFont typeface="Arial"/>
              <a:buChar char="•"/>
            </a:pPr>
            <a:r>
              <a:rPr lang="en-GB" b="0" dirty="0">
                <a:latin typeface="Lato"/>
                <a:ea typeface="Lato"/>
                <a:cs typeface="Rubik Medium"/>
              </a:rPr>
              <a:t>Struggles to connect a number to an object</a:t>
            </a:r>
          </a:p>
          <a:p>
            <a:pPr marL="285750">
              <a:lnSpc>
                <a:spcPct val="100000"/>
              </a:lnSpc>
              <a:spcBef>
                <a:spcPts val="0"/>
              </a:spcBef>
              <a:spcAft>
                <a:spcPts val="100"/>
              </a:spcAft>
              <a:buFont typeface="Arial"/>
              <a:buChar char="•"/>
            </a:pPr>
            <a:r>
              <a:rPr lang="en-GB" b="0" dirty="0">
                <a:latin typeface="Lato"/>
                <a:ea typeface="Lato"/>
                <a:cs typeface="Rubik Medium"/>
              </a:rPr>
              <a:t>Struggles to recognise patterns, like smallest to largest or tallest to shortest</a:t>
            </a:r>
            <a:endParaRPr lang="en-GB" b="0" dirty="0">
              <a:ea typeface="Lato"/>
            </a:endParaRPr>
          </a:p>
          <a:p>
            <a:pPr marL="285750">
              <a:lnSpc>
                <a:spcPct val="100000"/>
              </a:lnSpc>
              <a:spcBef>
                <a:spcPts val="0"/>
              </a:spcBef>
              <a:spcAft>
                <a:spcPts val="100"/>
              </a:spcAft>
              <a:buFont typeface="Arial"/>
              <a:buChar char="•"/>
            </a:pPr>
            <a:endParaRPr lang="en-GB" b="0" dirty="0">
              <a:latin typeface="Lato"/>
              <a:ea typeface="Lato"/>
              <a:cs typeface="Rubik Medium"/>
            </a:endParaRPr>
          </a:p>
          <a:p>
            <a:pPr>
              <a:lnSpc>
                <a:spcPct val="100000"/>
              </a:lnSpc>
              <a:spcBef>
                <a:spcPts val="0"/>
              </a:spcBef>
              <a:spcAft>
                <a:spcPts val="100"/>
              </a:spcAft>
            </a:pPr>
            <a:r>
              <a:rPr lang="en-GB" b="0" u="sng" dirty="0">
                <a:latin typeface="Lato"/>
                <a:ea typeface="Lato"/>
                <a:cs typeface="Rubik Medium"/>
              </a:rPr>
              <a:t>Primary school signs</a:t>
            </a:r>
            <a:endParaRPr lang="en-GB" b="0" dirty="0">
              <a:ea typeface="Lato"/>
            </a:endParaRPr>
          </a:p>
          <a:p>
            <a:pPr marL="285750">
              <a:lnSpc>
                <a:spcPct val="100000"/>
              </a:lnSpc>
              <a:spcBef>
                <a:spcPts val="0"/>
              </a:spcBef>
              <a:spcAft>
                <a:spcPts val="100"/>
              </a:spcAft>
              <a:buFont typeface="Arial"/>
              <a:buChar char="•"/>
            </a:pPr>
            <a:r>
              <a:rPr lang="en-GB" b="0" dirty="0">
                <a:latin typeface="Lato"/>
                <a:ea typeface="Lato"/>
                <a:cs typeface="Rubik Medium"/>
              </a:rPr>
              <a:t>Still using fingers to count instead of using mental strategies</a:t>
            </a:r>
            <a:endParaRPr lang="en-GB" b="0" u="sng" dirty="0">
              <a:ea typeface="Lato"/>
            </a:endParaRPr>
          </a:p>
          <a:p>
            <a:pPr marL="285750">
              <a:lnSpc>
                <a:spcPct val="100000"/>
              </a:lnSpc>
              <a:spcBef>
                <a:spcPts val="0"/>
              </a:spcBef>
              <a:spcAft>
                <a:spcPts val="100"/>
              </a:spcAft>
              <a:buFont typeface="Arial"/>
              <a:buChar char="•"/>
            </a:pPr>
            <a:r>
              <a:rPr lang="en-GB" b="0" dirty="0">
                <a:latin typeface="Lato"/>
                <a:ea typeface="Lato"/>
                <a:cs typeface="Rubik Medium"/>
              </a:rPr>
              <a:t>Poor understanding and confusion around mathematical symbols</a:t>
            </a:r>
          </a:p>
          <a:p>
            <a:pPr marL="285750">
              <a:lnSpc>
                <a:spcPct val="100000"/>
              </a:lnSpc>
              <a:spcBef>
                <a:spcPts val="0"/>
              </a:spcBef>
              <a:spcAft>
                <a:spcPts val="100"/>
              </a:spcAft>
              <a:buFont typeface="Arial"/>
              <a:buChar char="•"/>
            </a:pPr>
            <a:r>
              <a:rPr lang="en-GB" b="0" dirty="0">
                <a:latin typeface="Lato"/>
                <a:ea typeface="Lato"/>
                <a:cs typeface="Rubik Medium"/>
              </a:rPr>
              <a:t>Has trouble keeping score in sports or games</a:t>
            </a:r>
            <a:endParaRPr lang="en-GB" b="0" dirty="0">
              <a:ea typeface="Lato"/>
            </a:endParaRPr>
          </a:p>
          <a:p>
            <a:pPr marL="285750">
              <a:lnSpc>
                <a:spcPct val="100000"/>
              </a:lnSpc>
              <a:spcBef>
                <a:spcPts val="0"/>
              </a:spcBef>
              <a:spcAft>
                <a:spcPts val="100"/>
              </a:spcAft>
              <a:buFont typeface="Arial"/>
              <a:buChar char="•"/>
            </a:pPr>
            <a:endParaRPr lang="en-GB" b="0" dirty="0">
              <a:ea typeface="Lato"/>
            </a:endParaRPr>
          </a:p>
          <a:p>
            <a:pPr>
              <a:lnSpc>
                <a:spcPct val="100000"/>
              </a:lnSpc>
              <a:spcBef>
                <a:spcPts val="0"/>
              </a:spcBef>
              <a:spcAft>
                <a:spcPts val="100"/>
              </a:spcAft>
            </a:pPr>
            <a:r>
              <a:rPr lang="en-GB" b="0" u="sng" dirty="0">
                <a:latin typeface="Lato"/>
                <a:ea typeface="Lato"/>
                <a:cs typeface="Rubik Medium"/>
              </a:rPr>
              <a:t>Secondary school signs</a:t>
            </a:r>
          </a:p>
          <a:p>
            <a:pPr marL="285750">
              <a:lnSpc>
                <a:spcPct val="100000"/>
              </a:lnSpc>
              <a:spcBef>
                <a:spcPts val="0"/>
              </a:spcBef>
              <a:spcAft>
                <a:spcPts val="100"/>
              </a:spcAft>
              <a:buFont typeface="Arial"/>
              <a:buChar char="•"/>
            </a:pPr>
            <a:r>
              <a:rPr lang="en-GB" b="0" dirty="0">
                <a:latin typeface="Lato"/>
                <a:ea typeface="Lato"/>
                <a:cs typeface="Rubik Medium"/>
              </a:rPr>
              <a:t>Has trouble measuring items like ingredients in a recipe</a:t>
            </a:r>
          </a:p>
          <a:p>
            <a:pPr marL="285750">
              <a:lnSpc>
                <a:spcPct val="100000"/>
              </a:lnSpc>
              <a:spcBef>
                <a:spcPts val="0"/>
              </a:spcBef>
              <a:spcAft>
                <a:spcPts val="100"/>
              </a:spcAft>
              <a:buFont typeface="Arial"/>
              <a:buChar char="•"/>
            </a:pPr>
            <a:r>
              <a:rPr lang="en-GB" b="0" dirty="0">
                <a:latin typeface="Lato"/>
                <a:ea typeface="Lato"/>
                <a:cs typeface="Rubik Medium"/>
              </a:rPr>
              <a:t>Lacks confidence in activities that require understanding speed, distance and directions, and may get lost easily</a:t>
            </a:r>
          </a:p>
          <a:p>
            <a:pPr marL="285750">
              <a:lnSpc>
                <a:spcPct val="100000"/>
              </a:lnSpc>
              <a:spcBef>
                <a:spcPts val="0"/>
              </a:spcBef>
              <a:spcAft>
                <a:spcPts val="100"/>
              </a:spcAft>
              <a:buFont typeface="Arial"/>
              <a:buChar char="•"/>
            </a:pPr>
            <a:r>
              <a:rPr lang="en-GB" b="0" dirty="0">
                <a:latin typeface="Lato"/>
                <a:ea typeface="Lato"/>
                <a:cs typeface="Rubik Medium"/>
              </a:rPr>
              <a:t>Has trouble applying maths concepts to money</a:t>
            </a:r>
            <a:endParaRPr lang="en-GB" b="0" dirty="0">
              <a:ea typeface="Lato"/>
            </a:endParaRPr>
          </a:p>
        </p:txBody>
      </p:sp>
      <p:pic>
        <p:nvPicPr>
          <p:cNvPr id="15" name="Graphic 14" descr="Harvey Balls 0% with solid fill">
            <a:extLst>
              <a:ext uri="{FF2B5EF4-FFF2-40B4-BE49-F238E27FC236}">
                <a16:creationId xmlns:a16="http://schemas.microsoft.com/office/drawing/2014/main" id="{D44583CE-426B-E9C6-5357-A286CED7991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7" name="Graphic 16" descr="Harvey Balls 15% with solid fill">
            <a:extLst>
              <a:ext uri="{FF2B5EF4-FFF2-40B4-BE49-F238E27FC236}">
                <a16:creationId xmlns:a16="http://schemas.microsoft.com/office/drawing/2014/main" id="{F55112D6-ED06-AD6F-F3BF-61D76D2F6C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9" name="Graphic 18" descr="Tea with solid fill">
            <a:extLst>
              <a:ext uri="{FF2B5EF4-FFF2-40B4-BE49-F238E27FC236}">
                <a16:creationId xmlns:a16="http://schemas.microsoft.com/office/drawing/2014/main" id="{8031FF48-8FD4-DFD0-B8E9-9B120F91949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B3894765-77F9-54C7-B840-62D5E272AF7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7ED88D12-4BE2-5081-A73F-10AE47D36DF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FB4D8747-ADEB-EE62-27A9-625460D1917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4507DA44-7375-AD18-3345-2B874EAF925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8C621862-F374-A63D-59AE-70E0B79CDD4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4" name="Text Placeholder 2">
            <a:extLst>
              <a:ext uri="{FF2B5EF4-FFF2-40B4-BE49-F238E27FC236}">
                <a16:creationId xmlns:a16="http://schemas.microsoft.com/office/drawing/2014/main" id="{DCFA93AD-56D1-7B3C-0956-23A3EC7D4A62}"/>
              </a:ext>
            </a:extLst>
          </p:cNvPr>
          <p:cNvSpPr txBox="1">
            <a:spLocks/>
          </p:cNvSpPr>
          <p:nvPr/>
        </p:nvSpPr>
        <p:spPr>
          <a:xfrm>
            <a:off x="4901184" y="2079576"/>
            <a:ext cx="4103941" cy="4540230"/>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ct val="0"/>
              </a:spcBef>
              <a:spcAft>
                <a:spcPts val="100"/>
              </a:spcAft>
              <a:defRPr b="0" i="0"/>
            </a:pPr>
            <a:r>
              <a:rPr lang="en-GB" b="0" u="sng" dirty="0" err="1">
                <a:latin typeface="Lato"/>
                <a:ea typeface="Lato"/>
                <a:cs typeface="Rubik Medium"/>
              </a:rPr>
              <a:t>Arwyddion</a:t>
            </a:r>
            <a:r>
              <a:rPr lang="en-GB" b="0" u="sng" dirty="0">
                <a:latin typeface="Lato"/>
                <a:ea typeface="Lato"/>
                <a:cs typeface="Rubik Medium"/>
              </a:rPr>
              <a:t> </a:t>
            </a:r>
            <a:r>
              <a:rPr lang="en-GB" b="0" u="sng" dirty="0" err="1">
                <a:latin typeface="Lato"/>
                <a:ea typeface="Lato"/>
                <a:cs typeface="Rubik Medium"/>
              </a:rPr>
              <a:t>cyn</a:t>
            </a:r>
            <a:r>
              <a:rPr lang="en-GB" b="0" u="sng" dirty="0">
                <a:latin typeface="Lato"/>
                <a:ea typeface="Lato"/>
                <a:cs typeface="Rubik Medium"/>
              </a:rPr>
              <a:t> </a:t>
            </a:r>
            <a:r>
              <a:rPr lang="en-GB" b="0" u="sng" dirty="0" err="1">
                <a:latin typeface="Lato"/>
                <a:ea typeface="Lato"/>
                <a:cs typeface="Rubik Medium"/>
              </a:rPr>
              <a:t>ysgol</a:t>
            </a:r>
            <a:endParaRPr lang="en-GB" sz="1050" b="0" dirty="0">
              <a:ea typeface="Lato" panose="020F0502020204030203" pitchFamily="34" charset="0"/>
            </a:endParaRPr>
          </a:p>
          <a:p>
            <a:pPr marL="571500" indent="-285750">
              <a:lnSpc>
                <a:spcPct val="100000"/>
              </a:lnSpc>
              <a:spcBef>
                <a:spcPct val="0"/>
              </a:spcBef>
              <a:spcAft>
                <a:spcPts val="100"/>
              </a:spcAft>
              <a:buFont typeface="Arial" panose="020B0604020202020204" pitchFamily="34" charset="0"/>
              <a:buChar char="•"/>
              <a:defRPr b="0" i="0"/>
            </a:pPr>
            <a:r>
              <a:rPr lang="en-GB" b="0" dirty="0">
                <a:latin typeface="Lato"/>
                <a:ea typeface="Lato"/>
                <a:cs typeface="Rubik Medium"/>
              </a:rPr>
              <a:t>Yn </a:t>
            </a:r>
            <a:r>
              <a:rPr lang="en-GB" b="0" dirty="0" err="1">
                <a:latin typeface="Lato"/>
                <a:ea typeface="Lato"/>
                <a:cs typeface="Rubik Medium"/>
              </a:rPr>
              <a:t>cael</a:t>
            </a:r>
            <a:r>
              <a:rPr lang="en-GB" b="0" dirty="0">
                <a:latin typeface="Lato"/>
                <a:ea typeface="Lato"/>
                <a:cs typeface="Rubik Medium"/>
              </a:rPr>
              <a:t> </a:t>
            </a:r>
            <a:r>
              <a:rPr lang="en-GB" b="0" dirty="0" err="1">
                <a:latin typeface="Lato"/>
                <a:ea typeface="Lato"/>
                <a:cs typeface="Rubik Medium"/>
              </a:rPr>
              <a:t>trafferth</a:t>
            </a:r>
            <a:r>
              <a:rPr lang="en-GB" b="0" dirty="0">
                <a:latin typeface="Lato"/>
                <a:ea typeface="Lato"/>
                <a:cs typeface="Rubik Medium"/>
              </a:rPr>
              <a:t> </a:t>
            </a:r>
            <a:r>
              <a:rPr lang="en-GB" b="0" dirty="0" err="1">
                <a:latin typeface="Lato"/>
                <a:ea typeface="Lato"/>
                <a:cs typeface="Rubik Medium"/>
              </a:rPr>
              <a:t>dysgu</a:t>
            </a:r>
            <a:r>
              <a:rPr lang="en-GB" b="0" dirty="0">
                <a:latin typeface="Lato"/>
                <a:ea typeface="Lato"/>
                <a:cs typeface="Rubik Medium"/>
              </a:rPr>
              <a:t> </a:t>
            </a:r>
            <a:r>
              <a:rPr lang="en-GB" b="0" dirty="0" err="1">
                <a:latin typeface="Lato"/>
                <a:ea typeface="Lato"/>
                <a:cs typeface="Rubik Medium"/>
              </a:rPr>
              <a:t>rhifo</a:t>
            </a:r>
            <a:endParaRPr lang="en-GB" b="0" u="sng" dirty="0">
              <a:ea typeface="Lato"/>
            </a:endParaRPr>
          </a:p>
          <a:p>
            <a:pPr marL="571500" indent="-285750">
              <a:lnSpc>
                <a:spcPct val="100000"/>
              </a:lnSpc>
              <a:spcBef>
                <a:spcPct val="0"/>
              </a:spcBef>
              <a:spcAft>
                <a:spcPts val="100"/>
              </a:spcAft>
              <a:buFont typeface="Arial" panose="020B0604020202020204" pitchFamily="34" charset="0"/>
              <a:buChar char="•"/>
              <a:defRPr b="0" i="0"/>
            </a:pPr>
            <a:r>
              <a:rPr lang="en-GB" b="0" dirty="0">
                <a:latin typeface="Lato"/>
                <a:ea typeface="Lato"/>
                <a:cs typeface="Rubik Medium"/>
              </a:rPr>
              <a:t>Yn </a:t>
            </a:r>
            <a:r>
              <a:rPr lang="en-GB" b="0" dirty="0" err="1">
                <a:latin typeface="Lato"/>
                <a:ea typeface="Lato"/>
                <a:cs typeface="Rubik Medium"/>
              </a:rPr>
              <a:t>cael</a:t>
            </a:r>
            <a:r>
              <a:rPr lang="en-GB" b="0" dirty="0">
                <a:latin typeface="Lato"/>
                <a:ea typeface="Lato"/>
                <a:cs typeface="Rubik Medium"/>
              </a:rPr>
              <a:t> </a:t>
            </a:r>
            <a:r>
              <a:rPr lang="en-GB" b="0" dirty="0" err="1">
                <a:latin typeface="Lato"/>
                <a:ea typeface="Lato"/>
                <a:cs typeface="Rubik Medium"/>
              </a:rPr>
              <a:t>trafferth</a:t>
            </a:r>
            <a:r>
              <a:rPr lang="en-GB" b="0" dirty="0">
                <a:latin typeface="Lato"/>
                <a:ea typeface="Lato"/>
                <a:cs typeface="Rubik Medium"/>
              </a:rPr>
              <a:t> </a:t>
            </a:r>
            <a:r>
              <a:rPr lang="en-GB" b="0" dirty="0" err="1">
                <a:latin typeface="Lato"/>
                <a:ea typeface="Lato"/>
                <a:cs typeface="Rubik Medium"/>
              </a:rPr>
              <a:t>cysylltu</a:t>
            </a:r>
            <a:r>
              <a:rPr lang="en-GB" b="0" dirty="0">
                <a:latin typeface="Lato"/>
                <a:ea typeface="Lato"/>
                <a:cs typeface="Rubik Medium"/>
              </a:rPr>
              <a:t> </a:t>
            </a:r>
            <a:r>
              <a:rPr lang="en-GB" b="0" dirty="0" err="1">
                <a:latin typeface="Lato"/>
                <a:ea typeface="Lato"/>
                <a:cs typeface="Rubik Medium"/>
              </a:rPr>
              <a:t>rhif</a:t>
            </a:r>
            <a:r>
              <a:rPr lang="en-GB" b="0" dirty="0">
                <a:latin typeface="Lato"/>
                <a:ea typeface="Lato"/>
                <a:cs typeface="Rubik Medium"/>
              </a:rPr>
              <a:t> â </a:t>
            </a:r>
            <a:r>
              <a:rPr lang="en-GB" b="0" dirty="0" err="1">
                <a:latin typeface="Lato"/>
                <a:ea typeface="Lato"/>
                <a:cs typeface="Rubik Medium"/>
              </a:rPr>
              <a:t>gwrthrych</a:t>
            </a:r>
            <a:endParaRPr lang="en-GB" b="0" dirty="0">
              <a:latin typeface="Lato"/>
              <a:ea typeface="Lato"/>
              <a:cs typeface="Rubik Medium"/>
            </a:endParaRPr>
          </a:p>
          <a:p>
            <a:pPr marL="571500" indent="-285750">
              <a:lnSpc>
                <a:spcPct val="100000"/>
              </a:lnSpc>
              <a:spcBef>
                <a:spcPct val="0"/>
              </a:spcBef>
              <a:spcAft>
                <a:spcPts val="100"/>
              </a:spcAft>
              <a:buFont typeface="Arial" panose="020B0604020202020204" pitchFamily="34" charset="0"/>
              <a:buChar char="•"/>
              <a:defRPr b="0" i="0"/>
            </a:pPr>
            <a:r>
              <a:rPr lang="en-GB" b="0" dirty="0">
                <a:latin typeface="Lato"/>
                <a:ea typeface="Lato"/>
                <a:cs typeface="Rubik Medium"/>
              </a:rPr>
              <a:t>Yn </a:t>
            </a:r>
            <a:r>
              <a:rPr lang="en-GB" b="0" dirty="0" err="1">
                <a:latin typeface="Lato"/>
                <a:ea typeface="Lato"/>
                <a:cs typeface="Rubik Medium"/>
              </a:rPr>
              <a:t>cael</a:t>
            </a:r>
            <a:r>
              <a:rPr lang="en-GB" b="0" dirty="0">
                <a:latin typeface="Lato"/>
                <a:ea typeface="Lato"/>
                <a:cs typeface="Rubik Medium"/>
              </a:rPr>
              <a:t> </a:t>
            </a:r>
            <a:r>
              <a:rPr lang="en-GB" b="0" dirty="0" err="1">
                <a:latin typeface="Lato"/>
                <a:ea typeface="Lato"/>
                <a:cs typeface="Rubik Medium"/>
              </a:rPr>
              <a:t>trafferth</a:t>
            </a:r>
            <a:r>
              <a:rPr lang="en-GB" b="0" dirty="0">
                <a:latin typeface="Lato"/>
                <a:ea typeface="Lato"/>
                <a:cs typeface="Rubik Medium"/>
              </a:rPr>
              <a:t> </a:t>
            </a:r>
            <a:r>
              <a:rPr lang="en-GB" b="0" dirty="0" err="1">
                <a:latin typeface="Lato"/>
                <a:ea typeface="Lato"/>
                <a:cs typeface="Rubik Medium"/>
              </a:rPr>
              <a:t>adnabod</a:t>
            </a:r>
            <a:r>
              <a:rPr lang="en-GB" b="0" dirty="0">
                <a:latin typeface="Lato"/>
                <a:ea typeface="Lato"/>
                <a:cs typeface="Rubik Medium"/>
              </a:rPr>
              <a:t> </a:t>
            </a:r>
            <a:r>
              <a:rPr lang="en-GB" b="0" dirty="0" err="1">
                <a:latin typeface="Lato"/>
                <a:ea typeface="Lato"/>
                <a:cs typeface="Rubik Medium"/>
              </a:rPr>
              <a:t>patrymau</a:t>
            </a:r>
            <a:r>
              <a:rPr lang="en-GB" b="0" dirty="0">
                <a:latin typeface="Lato"/>
                <a:ea typeface="Lato"/>
                <a:cs typeface="Rubik Medium"/>
              </a:rPr>
              <a:t>, </a:t>
            </a:r>
            <a:r>
              <a:rPr lang="en-GB" b="0" dirty="0" err="1">
                <a:latin typeface="Lato"/>
                <a:ea typeface="Lato"/>
                <a:cs typeface="Rubik Medium"/>
              </a:rPr>
              <a:t>megis</a:t>
            </a:r>
            <a:r>
              <a:rPr lang="en-GB" b="0" dirty="0">
                <a:latin typeface="Lato"/>
                <a:ea typeface="Lato"/>
                <a:cs typeface="Rubik Medium"/>
              </a:rPr>
              <a:t> y </a:t>
            </a:r>
            <a:r>
              <a:rPr lang="en-GB" b="0" dirty="0" err="1">
                <a:latin typeface="Lato"/>
                <a:ea typeface="Lato"/>
                <a:cs typeface="Rubik Medium"/>
              </a:rPr>
              <a:t>lleiaf</a:t>
            </a:r>
            <a:r>
              <a:rPr lang="en-GB" b="0" dirty="0">
                <a:latin typeface="Lato"/>
                <a:ea typeface="Lato"/>
                <a:cs typeface="Rubik Medium"/>
              </a:rPr>
              <a:t> </a:t>
            </a:r>
            <a:r>
              <a:rPr lang="en-GB" b="0" dirty="0" err="1">
                <a:latin typeface="Lato"/>
                <a:ea typeface="Lato"/>
                <a:cs typeface="Rubik Medium"/>
              </a:rPr>
              <a:t>i'r</a:t>
            </a:r>
            <a:r>
              <a:rPr lang="en-GB" b="0" dirty="0">
                <a:latin typeface="Lato"/>
                <a:ea typeface="Lato"/>
                <a:cs typeface="Rubik Medium"/>
              </a:rPr>
              <a:t> </a:t>
            </a:r>
            <a:r>
              <a:rPr lang="en-GB" b="0" dirty="0" err="1">
                <a:latin typeface="Lato"/>
                <a:ea typeface="Lato"/>
                <a:cs typeface="Rubik Medium"/>
              </a:rPr>
              <a:t>mwyaf</a:t>
            </a:r>
            <a:r>
              <a:rPr lang="en-GB" b="0" dirty="0">
                <a:latin typeface="Lato"/>
                <a:ea typeface="Lato"/>
                <a:cs typeface="Rubik Medium"/>
              </a:rPr>
              <a:t> </a:t>
            </a:r>
            <a:r>
              <a:rPr lang="en-GB" b="0" dirty="0" err="1">
                <a:latin typeface="Lato"/>
                <a:ea typeface="Lato"/>
                <a:cs typeface="Rubik Medium"/>
              </a:rPr>
              <a:t>neu'r</a:t>
            </a:r>
            <a:r>
              <a:rPr lang="en-GB" b="0" dirty="0">
                <a:latin typeface="Lato"/>
                <a:ea typeface="Lato"/>
                <a:cs typeface="Rubik Medium"/>
              </a:rPr>
              <a:t> </a:t>
            </a:r>
            <a:r>
              <a:rPr lang="en-GB" b="0" dirty="0" err="1">
                <a:latin typeface="Lato"/>
                <a:ea typeface="Lato"/>
                <a:cs typeface="Rubik Medium"/>
              </a:rPr>
              <a:t>talaf</a:t>
            </a:r>
            <a:r>
              <a:rPr lang="en-GB" b="0" dirty="0">
                <a:latin typeface="Lato"/>
                <a:ea typeface="Lato"/>
                <a:cs typeface="Rubik Medium"/>
              </a:rPr>
              <a:t> </a:t>
            </a:r>
            <a:r>
              <a:rPr lang="en-GB" b="0" dirty="0" err="1">
                <a:latin typeface="Lato"/>
                <a:ea typeface="Lato"/>
                <a:cs typeface="Rubik Medium"/>
              </a:rPr>
              <a:t>i'r</a:t>
            </a:r>
            <a:r>
              <a:rPr lang="en-GB" b="0" dirty="0">
                <a:latin typeface="Lato"/>
                <a:ea typeface="Lato"/>
                <a:cs typeface="Rubik Medium"/>
              </a:rPr>
              <a:t> </a:t>
            </a:r>
            <a:r>
              <a:rPr lang="en-GB" b="0" dirty="0" err="1">
                <a:latin typeface="Lato"/>
                <a:ea typeface="Lato"/>
                <a:cs typeface="Rubik Medium"/>
              </a:rPr>
              <a:t>byrraf</a:t>
            </a:r>
            <a:endParaRPr lang="en-GB" b="0" dirty="0">
              <a:ea typeface="Lato"/>
            </a:endParaRPr>
          </a:p>
          <a:p>
            <a:pPr marL="285750">
              <a:lnSpc>
                <a:spcPct val="100000"/>
              </a:lnSpc>
              <a:spcBef>
                <a:spcPct val="0"/>
              </a:spcBef>
              <a:spcAft>
                <a:spcPts val="100"/>
              </a:spcAft>
              <a:buFont typeface="Arial"/>
              <a:buChar char="•"/>
            </a:pPr>
            <a:endParaRPr lang="en-GB" sz="900" b="0" dirty="0">
              <a:latin typeface="Lato"/>
              <a:ea typeface="Lato"/>
              <a:cs typeface="Rubik Medium"/>
            </a:endParaRPr>
          </a:p>
          <a:p>
            <a:pPr>
              <a:lnSpc>
                <a:spcPct val="100000"/>
              </a:lnSpc>
              <a:spcBef>
                <a:spcPct val="0"/>
              </a:spcBef>
              <a:spcAft>
                <a:spcPts val="100"/>
              </a:spcAft>
              <a:defRPr b="0" i="0"/>
            </a:pPr>
            <a:r>
              <a:rPr lang="en-GB" b="0" u="sng" dirty="0" err="1">
                <a:latin typeface="Lato"/>
                <a:ea typeface="Lato"/>
                <a:cs typeface="Rubik Medium"/>
              </a:rPr>
              <a:t>Arwyddion</a:t>
            </a:r>
            <a:r>
              <a:rPr lang="en-GB" b="0" u="sng" dirty="0">
                <a:latin typeface="Lato"/>
                <a:ea typeface="Lato"/>
                <a:cs typeface="Rubik Medium"/>
              </a:rPr>
              <a:t> </a:t>
            </a:r>
            <a:r>
              <a:rPr lang="en-GB" b="0" u="sng" dirty="0" err="1">
                <a:latin typeface="Lato"/>
                <a:ea typeface="Lato"/>
                <a:cs typeface="Rubik Medium"/>
              </a:rPr>
              <a:t>yn</a:t>
            </a:r>
            <a:r>
              <a:rPr lang="en-GB" b="0" u="sng" dirty="0">
                <a:latin typeface="Lato"/>
                <a:ea typeface="Lato"/>
                <a:cs typeface="Rubik Medium"/>
              </a:rPr>
              <a:t> yr </a:t>
            </a:r>
            <a:r>
              <a:rPr lang="en-GB" b="0" u="sng" dirty="0" err="1">
                <a:latin typeface="Lato"/>
                <a:ea typeface="Lato"/>
                <a:cs typeface="Rubik Medium"/>
              </a:rPr>
              <a:t>ysgol</a:t>
            </a:r>
            <a:r>
              <a:rPr lang="en-GB" b="0" u="sng" dirty="0">
                <a:latin typeface="Lato"/>
                <a:ea typeface="Lato"/>
                <a:cs typeface="Rubik Medium"/>
              </a:rPr>
              <a:t> </a:t>
            </a:r>
            <a:r>
              <a:rPr lang="en-GB" b="0" u="sng" dirty="0" err="1">
                <a:latin typeface="Lato"/>
                <a:ea typeface="Lato"/>
                <a:cs typeface="Rubik Medium"/>
              </a:rPr>
              <a:t>gynradd</a:t>
            </a:r>
            <a:endParaRPr lang="en-GB" b="0" dirty="0">
              <a:ea typeface="Lato"/>
            </a:endParaRPr>
          </a:p>
          <a:p>
            <a:pPr marL="571500" indent="-285750">
              <a:lnSpc>
                <a:spcPct val="100000"/>
              </a:lnSpc>
              <a:spcBef>
                <a:spcPct val="0"/>
              </a:spcBef>
              <a:spcAft>
                <a:spcPts val="100"/>
              </a:spcAft>
              <a:buFont typeface="Arial" panose="020B0604020202020204" pitchFamily="34" charset="0"/>
              <a:buChar char="•"/>
              <a:defRPr b="0" i="0"/>
            </a:pPr>
            <a:r>
              <a:rPr lang="en-GB" b="0" dirty="0">
                <a:latin typeface="Lato"/>
                <a:ea typeface="Lato"/>
                <a:cs typeface="Rubik Medium"/>
              </a:rPr>
              <a:t>Yn dal </a:t>
            </a:r>
            <a:r>
              <a:rPr lang="en-GB" b="0" dirty="0" err="1">
                <a:latin typeface="Lato"/>
                <a:ea typeface="Lato"/>
                <a:cs typeface="Rubik Medium"/>
              </a:rPr>
              <a:t>i</a:t>
            </a:r>
            <a:r>
              <a:rPr lang="en-GB" b="0" dirty="0">
                <a:latin typeface="Lato"/>
                <a:ea typeface="Lato"/>
                <a:cs typeface="Rubik Medium"/>
              </a:rPr>
              <a:t> </a:t>
            </a:r>
            <a:r>
              <a:rPr lang="en-GB" b="0" dirty="0" err="1">
                <a:latin typeface="Lato"/>
                <a:ea typeface="Lato"/>
                <a:cs typeface="Rubik Medium"/>
              </a:rPr>
              <a:t>ddefnyddio</a:t>
            </a:r>
            <a:r>
              <a:rPr lang="en-GB" b="0" dirty="0">
                <a:latin typeface="Lato"/>
                <a:ea typeface="Lato"/>
                <a:cs typeface="Rubik Medium"/>
              </a:rPr>
              <a:t> </a:t>
            </a:r>
            <a:r>
              <a:rPr lang="en-GB" b="0" dirty="0" err="1">
                <a:latin typeface="Lato"/>
                <a:ea typeface="Lato"/>
                <a:cs typeface="Rubik Medium"/>
              </a:rPr>
              <a:t>bysedd</a:t>
            </a:r>
            <a:r>
              <a:rPr lang="en-GB" b="0" dirty="0">
                <a:latin typeface="Lato"/>
                <a:ea typeface="Lato"/>
                <a:cs typeface="Rubik Medium"/>
              </a:rPr>
              <a:t> </a:t>
            </a:r>
            <a:r>
              <a:rPr lang="en-GB" b="0" dirty="0" err="1">
                <a:latin typeface="Lato"/>
                <a:ea typeface="Lato"/>
                <a:cs typeface="Rubik Medium"/>
              </a:rPr>
              <a:t>i</a:t>
            </a:r>
            <a:r>
              <a:rPr lang="en-GB" b="0" dirty="0">
                <a:latin typeface="Lato"/>
                <a:ea typeface="Lato"/>
                <a:cs typeface="Rubik Medium"/>
              </a:rPr>
              <a:t> </a:t>
            </a:r>
            <a:r>
              <a:rPr lang="en-GB" b="0" dirty="0" err="1">
                <a:latin typeface="Lato"/>
                <a:ea typeface="Lato"/>
                <a:cs typeface="Rubik Medium"/>
              </a:rPr>
              <a:t>rifo</a:t>
            </a:r>
            <a:r>
              <a:rPr lang="en-GB" b="0" dirty="0">
                <a:latin typeface="Lato"/>
                <a:ea typeface="Lato"/>
                <a:cs typeface="Rubik Medium"/>
              </a:rPr>
              <a:t> </a:t>
            </a:r>
            <a:r>
              <a:rPr lang="en-GB" b="0" dirty="0" err="1">
                <a:latin typeface="Lato"/>
                <a:ea typeface="Lato"/>
                <a:cs typeface="Rubik Medium"/>
              </a:rPr>
              <a:t>yn</a:t>
            </a:r>
            <a:r>
              <a:rPr lang="en-GB" b="0" dirty="0">
                <a:latin typeface="Lato"/>
                <a:ea typeface="Lato"/>
                <a:cs typeface="Rubik Medium"/>
              </a:rPr>
              <a:t> </a:t>
            </a:r>
            <a:r>
              <a:rPr lang="en-GB" b="0" dirty="0" err="1">
                <a:latin typeface="Lato"/>
                <a:ea typeface="Lato"/>
                <a:cs typeface="Rubik Medium"/>
              </a:rPr>
              <a:t>lle</a:t>
            </a:r>
            <a:r>
              <a:rPr lang="en-GB" b="0" dirty="0">
                <a:latin typeface="Lato"/>
                <a:ea typeface="Lato"/>
                <a:cs typeface="Rubik Medium"/>
              </a:rPr>
              <a:t> </a:t>
            </a:r>
            <a:r>
              <a:rPr lang="en-GB" b="0" dirty="0" err="1">
                <a:latin typeface="Lato"/>
                <a:ea typeface="Lato"/>
                <a:cs typeface="Rubik Medium"/>
              </a:rPr>
              <a:t>defnyddio</a:t>
            </a:r>
            <a:r>
              <a:rPr lang="en-GB" b="0" dirty="0">
                <a:latin typeface="Lato"/>
                <a:ea typeface="Lato"/>
                <a:cs typeface="Rubik Medium"/>
              </a:rPr>
              <a:t> </a:t>
            </a:r>
            <a:r>
              <a:rPr lang="en-GB" b="0" dirty="0" err="1">
                <a:latin typeface="Lato"/>
                <a:ea typeface="Lato"/>
                <a:cs typeface="Rubik Medium"/>
              </a:rPr>
              <a:t>strategaethau</a:t>
            </a:r>
            <a:r>
              <a:rPr lang="en-GB" b="0" dirty="0">
                <a:latin typeface="Lato"/>
                <a:ea typeface="Lato"/>
                <a:cs typeface="Rubik Medium"/>
              </a:rPr>
              <a:t> pen</a:t>
            </a:r>
            <a:endParaRPr lang="en-GB" b="0" u="sng" dirty="0">
              <a:ea typeface="Lato"/>
            </a:endParaRPr>
          </a:p>
          <a:p>
            <a:pPr marL="571500" indent="-285750">
              <a:lnSpc>
                <a:spcPct val="100000"/>
              </a:lnSpc>
              <a:spcBef>
                <a:spcPct val="0"/>
              </a:spcBef>
              <a:spcAft>
                <a:spcPts val="100"/>
              </a:spcAft>
              <a:buFont typeface="Arial" panose="020B0604020202020204" pitchFamily="34" charset="0"/>
              <a:buChar char="•"/>
              <a:defRPr b="0" i="0"/>
            </a:pPr>
            <a:r>
              <a:rPr lang="en-GB" b="0" dirty="0" err="1">
                <a:latin typeface="Lato"/>
                <a:ea typeface="Lato"/>
                <a:cs typeface="Rubik Medium"/>
              </a:rPr>
              <a:t>Dealltwriaeth</a:t>
            </a:r>
            <a:r>
              <a:rPr lang="en-GB" b="0" dirty="0">
                <a:latin typeface="Lato"/>
                <a:ea typeface="Lato"/>
                <a:cs typeface="Rubik Medium"/>
              </a:rPr>
              <a:t> </a:t>
            </a:r>
            <a:r>
              <a:rPr lang="en-GB" b="0" dirty="0" err="1">
                <a:latin typeface="Lato"/>
                <a:ea typeface="Lato"/>
                <a:cs typeface="Rubik Medium"/>
              </a:rPr>
              <a:t>wael</a:t>
            </a:r>
            <a:r>
              <a:rPr lang="en-GB" b="0" dirty="0">
                <a:latin typeface="Lato"/>
                <a:ea typeface="Lato"/>
                <a:cs typeface="Rubik Medium"/>
              </a:rPr>
              <a:t> a </a:t>
            </a:r>
            <a:r>
              <a:rPr lang="en-GB" b="0" dirty="0" err="1">
                <a:latin typeface="Lato"/>
                <a:ea typeface="Lato"/>
                <a:cs typeface="Rubik Medium"/>
              </a:rPr>
              <a:t>dryswch</a:t>
            </a:r>
            <a:r>
              <a:rPr lang="en-GB" b="0" dirty="0">
                <a:latin typeface="Lato"/>
                <a:ea typeface="Lato"/>
                <a:cs typeface="Rubik Medium"/>
              </a:rPr>
              <a:t> </a:t>
            </a:r>
            <a:r>
              <a:rPr lang="en-GB" b="0" dirty="0" err="1">
                <a:latin typeface="Lato"/>
                <a:ea typeface="Lato"/>
                <a:cs typeface="Rubik Medium"/>
              </a:rPr>
              <a:t>mewn</a:t>
            </a:r>
            <a:r>
              <a:rPr lang="en-GB" b="0" dirty="0">
                <a:latin typeface="Lato"/>
                <a:ea typeface="Lato"/>
                <a:cs typeface="Rubik Medium"/>
              </a:rPr>
              <a:t> </a:t>
            </a:r>
            <a:r>
              <a:rPr lang="en-GB" b="0" dirty="0" err="1">
                <a:latin typeface="Lato"/>
                <a:ea typeface="Lato"/>
                <a:cs typeface="Rubik Medium"/>
              </a:rPr>
              <a:t>perthynas</a:t>
            </a:r>
            <a:r>
              <a:rPr lang="en-GB" b="0" dirty="0">
                <a:latin typeface="Lato"/>
                <a:ea typeface="Lato"/>
                <a:cs typeface="Rubik Medium"/>
              </a:rPr>
              <a:t> â </a:t>
            </a:r>
            <a:r>
              <a:rPr lang="en-GB" b="0" dirty="0" err="1">
                <a:latin typeface="Lato"/>
                <a:ea typeface="Lato"/>
                <a:cs typeface="Rubik Medium"/>
              </a:rPr>
              <a:t>symbolau</a:t>
            </a:r>
            <a:r>
              <a:rPr lang="en-GB" b="0" dirty="0">
                <a:latin typeface="Lato"/>
                <a:ea typeface="Lato"/>
                <a:cs typeface="Rubik Medium"/>
              </a:rPr>
              <a:t> </a:t>
            </a:r>
            <a:r>
              <a:rPr lang="en-GB" b="0" dirty="0" err="1">
                <a:latin typeface="Lato"/>
                <a:ea typeface="Lato"/>
                <a:cs typeface="Rubik Medium"/>
              </a:rPr>
              <a:t>mathemategol</a:t>
            </a:r>
            <a:endParaRPr lang="en-GB" b="0" dirty="0">
              <a:latin typeface="Lato"/>
              <a:ea typeface="Lato"/>
              <a:cs typeface="Rubik Medium"/>
            </a:endParaRPr>
          </a:p>
          <a:p>
            <a:pPr marL="571500" indent="-285750">
              <a:lnSpc>
                <a:spcPct val="100000"/>
              </a:lnSpc>
              <a:spcBef>
                <a:spcPct val="0"/>
              </a:spcBef>
              <a:spcAft>
                <a:spcPts val="100"/>
              </a:spcAft>
              <a:buFont typeface="Arial" panose="020B0604020202020204" pitchFamily="34" charset="0"/>
              <a:buChar char="•"/>
              <a:defRPr b="0" i="0"/>
            </a:pPr>
            <a:r>
              <a:rPr lang="en-GB" b="0" dirty="0">
                <a:latin typeface="Lato"/>
                <a:ea typeface="Lato"/>
                <a:cs typeface="Rubik Medium"/>
              </a:rPr>
              <a:t>Yn </a:t>
            </a:r>
            <a:r>
              <a:rPr lang="en-GB" b="0" dirty="0" err="1">
                <a:latin typeface="Lato"/>
                <a:ea typeface="Lato"/>
                <a:cs typeface="Rubik Medium"/>
              </a:rPr>
              <a:t>cael</a:t>
            </a:r>
            <a:r>
              <a:rPr lang="en-GB" b="0" dirty="0">
                <a:latin typeface="Lato"/>
                <a:ea typeface="Lato"/>
                <a:cs typeface="Rubik Medium"/>
              </a:rPr>
              <a:t> </a:t>
            </a:r>
            <a:r>
              <a:rPr lang="en-GB" b="0" dirty="0" err="1">
                <a:latin typeface="Lato"/>
                <a:ea typeface="Lato"/>
                <a:cs typeface="Rubik Medium"/>
              </a:rPr>
              <a:t>trafferth</a:t>
            </a:r>
            <a:r>
              <a:rPr lang="en-GB" b="0" dirty="0">
                <a:latin typeface="Lato"/>
                <a:ea typeface="Lato"/>
                <a:cs typeface="Rubik Medium"/>
              </a:rPr>
              <a:t> </a:t>
            </a:r>
            <a:r>
              <a:rPr lang="en-GB" b="0" dirty="0" err="1">
                <a:latin typeface="Lato"/>
                <a:ea typeface="Lato"/>
                <a:cs typeface="Rubik Medium"/>
              </a:rPr>
              <a:t>cadw</a:t>
            </a:r>
            <a:r>
              <a:rPr lang="en-GB" b="0" dirty="0">
                <a:latin typeface="Lato"/>
                <a:ea typeface="Lato"/>
                <a:cs typeface="Rubik Medium"/>
              </a:rPr>
              <a:t> </a:t>
            </a:r>
            <a:r>
              <a:rPr lang="en-GB" b="0" dirty="0" err="1">
                <a:latin typeface="Lato"/>
                <a:ea typeface="Lato"/>
                <a:cs typeface="Rubik Medium"/>
              </a:rPr>
              <a:t>sgôr</a:t>
            </a:r>
            <a:r>
              <a:rPr lang="en-GB" b="0" dirty="0">
                <a:latin typeface="Lato"/>
                <a:ea typeface="Lato"/>
                <a:cs typeface="Rubik Medium"/>
              </a:rPr>
              <a:t> </a:t>
            </a:r>
            <a:r>
              <a:rPr lang="en-GB" b="0" dirty="0" err="1">
                <a:latin typeface="Lato"/>
                <a:ea typeface="Lato"/>
                <a:cs typeface="Rubik Medium"/>
              </a:rPr>
              <a:t>mewn</a:t>
            </a:r>
            <a:r>
              <a:rPr lang="en-GB" b="0" dirty="0">
                <a:latin typeface="Lato"/>
                <a:ea typeface="Lato"/>
                <a:cs typeface="Rubik Medium"/>
              </a:rPr>
              <a:t> </a:t>
            </a:r>
            <a:r>
              <a:rPr lang="en-GB" b="0" dirty="0" err="1">
                <a:latin typeface="Lato"/>
                <a:ea typeface="Lato"/>
                <a:cs typeface="Rubik Medium"/>
              </a:rPr>
              <a:t>chwaraeon</a:t>
            </a:r>
            <a:r>
              <a:rPr lang="en-GB" b="0" dirty="0">
                <a:latin typeface="Lato"/>
                <a:ea typeface="Lato"/>
                <a:cs typeface="Rubik Medium"/>
              </a:rPr>
              <a:t> neu </a:t>
            </a:r>
            <a:r>
              <a:rPr lang="en-GB" b="0" dirty="0" err="1">
                <a:latin typeface="Lato"/>
                <a:ea typeface="Lato"/>
                <a:cs typeface="Rubik Medium"/>
              </a:rPr>
              <a:t>gemau</a:t>
            </a:r>
            <a:endParaRPr lang="en-GB" b="0" dirty="0">
              <a:ea typeface="Lato"/>
            </a:endParaRPr>
          </a:p>
          <a:p>
            <a:pPr marL="285750">
              <a:lnSpc>
                <a:spcPct val="100000"/>
              </a:lnSpc>
              <a:spcBef>
                <a:spcPct val="0"/>
              </a:spcBef>
              <a:spcAft>
                <a:spcPts val="100"/>
              </a:spcAft>
              <a:buFont typeface="Arial"/>
              <a:buChar char="•"/>
            </a:pPr>
            <a:endParaRPr lang="en-GB" sz="900" b="0" dirty="0">
              <a:ea typeface="Lato"/>
            </a:endParaRPr>
          </a:p>
          <a:p>
            <a:pPr>
              <a:lnSpc>
                <a:spcPct val="100000"/>
              </a:lnSpc>
              <a:spcBef>
                <a:spcPct val="0"/>
              </a:spcBef>
              <a:spcAft>
                <a:spcPts val="100"/>
              </a:spcAft>
              <a:defRPr b="0" i="0"/>
            </a:pPr>
            <a:r>
              <a:rPr lang="en-GB" b="0" u="sng" dirty="0" err="1">
                <a:latin typeface="Lato"/>
                <a:ea typeface="Lato"/>
                <a:cs typeface="Rubik Medium"/>
              </a:rPr>
              <a:t>Arwyddion</a:t>
            </a:r>
            <a:r>
              <a:rPr lang="en-GB" b="0" u="sng" dirty="0">
                <a:latin typeface="Lato"/>
                <a:ea typeface="Lato"/>
                <a:cs typeface="Rubik Medium"/>
              </a:rPr>
              <a:t> </a:t>
            </a:r>
            <a:r>
              <a:rPr lang="en-GB" b="0" u="sng" dirty="0" err="1">
                <a:latin typeface="Lato"/>
                <a:ea typeface="Lato"/>
                <a:cs typeface="Rubik Medium"/>
              </a:rPr>
              <a:t>yn</a:t>
            </a:r>
            <a:r>
              <a:rPr lang="en-GB" b="0" u="sng" dirty="0">
                <a:latin typeface="Lato"/>
                <a:ea typeface="Lato"/>
                <a:cs typeface="Rubik Medium"/>
              </a:rPr>
              <a:t> yr </a:t>
            </a:r>
            <a:r>
              <a:rPr lang="en-GB" b="0" u="sng" dirty="0" err="1">
                <a:latin typeface="Lato"/>
                <a:ea typeface="Lato"/>
                <a:cs typeface="Rubik Medium"/>
              </a:rPr>
              <a:t>ysgol</a:t>
            </a:r>
            <a:r>
              <a:rPr lang="en-GB" b="0" u="sng" dirty="0">
                <a:latin typeface="Lato"/>
                <a:ea typeface="Lato"/>
                <a:cs typeface="Rubik Medium"/>
              </a:rPr>
              <a:t> </a:t>
            </a:r>
            <a:r>
              <a:rPr lang="en-GB" b="0" u="sng" dirty="0" err="1">
                <a:latin typeface="Lato"/>
                <a:ea typeface="Lato"/>
                <a:cs typeface="Rubik Medium"/>
              </a:rPr>
              <a:t>uwchradd</a:t>
            </a:r>
            <a:endParaRPr lang="en-GB" b="0" u="sng" dirty="0">
              <a:latin typeface="Lato"/>
              <a:ea typeface="Lato"/>
              <a:cs typeface="Rubik Medium"/>
            </a:endParaRPr>
          </a:p>
          <a:p>
            <a:pPr marL="571500" indent="-285750">
              <a:lnSpc>
                <a:spcPct val="100000"/>
              </a:lnSpc>
              <a:spcBef>
                <a:spcPct val="0"/>
              </a:spcBef>
              <a:spcAft>
                <a:spcPts val="100"/>
              </a:spcAft>
              <a:buFont typeface="Arial" panose="020B0604020202020204" pitchFamily="34" charset="0"/>
              <a:buChar char="•"/>
              <a:defRPr b="0" i="0"/>
            </a:pPr>
            <a:r>
              <a:rPr lang="en-GB" b="0" dirty="0">
                <a:latin typeface="Lato"/>
                <a:ea typeface="Lato"/>
                <a:cs typeface="Rubik Medium"/>
              </a:rPr>
              <a:t>Yn </a:t>
            </a:r>
            <a:r>
              <a:rPr lang="en-GB" b="0" dirty="0" err="1">
                <a:latin typeface="Lato"/>
                <a:ea typeface="Lato"/>
                <a:cs typeface="Rubik Medium"/>
              </a:rPr>
              <a:t>cael</a:t>
            </a:r>
            <a:r>
              <a:rPr lang="en-GB" b="0" dirty="0">
                <a:latin typeface="Lato"/>
                <a:ea typeface="Lato"/>
                <a:cs typeface="Rubik Medium"/>
              </a:rPr>
              <a:t> </a:t>
            </a:r>
            <a:r>
              <a:rPr lang="en-GB" b="0" dirty="0" err="1">
                <a:latin typeface="Lato"/>
                <a:ea typeface="Lato"/>
                <a:cs typeface="Rubik Medium"/>
              </a:rPr>
              <a:t>trafferth</a:t>
            </a:r>
            <a:r>
              <a:rPr lang="en-GB" b="0" dirty="0">
                <a:latin typeface="Lato"/>
                <a:ea typeface="Lato"/>
                <a:cs typeface="Rubik Medium"/>
              </a:rPr>
              <a:t> </a:t>
            </a:r>
            <a:r>
              <a:rPr lang="en-GB" b="0" dirty="0" err="1">
                <a:latin typeface="Lato"/>
                <a:ea typeface="Lato"/>
                <a:cs typeface="Rubik Medium"/>
              </a:rPr>
              <a:t>mesur</a:t>
            </a:r>
            <a:r>
              <a:rPr lang="en-GB" b="0" dirty="0">
                <a:latin typeface="Lato"/>
                <a:ea typeface="Lato"/>
                <a:cs typeface="Rubik Medium"/>
              </a:rPr>
              <a:t> </a:t>
            </a:r>
            <a:r>
              <a:rPr lang="en-GB" b="0" dirty="0" err="1">
                <a:latin typeface="Lato"/>
                <a:ea typeface="Lato"/>
                <a:cs typeface="Rubik Medium"/>
              </a:rPr>
              <a:t>eitemau</a:t>
            </a:r>
            <a:r>
              <a:rPr lang="en-GB" b="0" dirty="0">
                <a:latin typeface="Lato"/>
                <a:ea typeface="Lato"/>
                <a:cs typeface="Rubik Medium"/>
              </a:rPr>
              <a:t> </a:t>
            </a:r>
            <a:r>
              <a:rPr lang="en-GB" b="0" dirty="0" err="1">
                <a:latin typeface="Lato"/>
                <a:ea typeface="Lato"/>
                <a:cs typeface="Rubik Medium"/>
              </a:rPr>
              <a:t>megis</a:t>
            </a:r>
            <a:r>
              <a:rPr lang="en-GB" b="0" dirty="0">
                <a:latin typeface="Lato"/>
                <a:ea typeface="Lato"/>
                <a:cs typeface="Rubik Medium"/>
              </a:rPr>
              <a:t> </a:t>
            </a:r>
            <a:r>
              <a:rPr lang="en-GB" b="0" dirty="0" err="1">
                <a:latin typeface="Lato"/>
                <a:ea typeface="Lato"/>
                <a:cs typeface="Rubik Medium"/>
              </a:rPr>
              <a:t>cynhwysion</a:t>
            </a:r>
            <a:r>
              <a:rPr lang="en-GB" b="0" dirty="0">
                <a:latin typeface="Lato"/>
                <a:ea typeface="Lato"/>
                <a:cs typeface="Rubik Medium"/>
              </a:rPr>
              <a:t> </a:t>
            </a:r>
            <a:r>
              <a:rPr lang="en-GB" b="0" dirty="0" err="1">
                <a:latin typeface="Lato"/>
                <a:ea typeface="Lato"/>
                <a:cs typeface="Rubik Medium"/>
              </a:rPr>
              <a:t>mewn</a:t>
            </a:r>
            <a:r>
              <a:rPr lang="en-GB" b="0" dirty="0">
                <a:latin typeface="Lato"/>
                <a:ea typeface="Lato"/>
                <a:cs typeface="Rubik Medium"/>
              </a:rPr>
              <a:t> </a:t>
            </a:r>
            <a:r>
              <a:rPr lang="en-GB" b="0" dirty="0" err="1">
                <a:latin typeface="Lato"/>
                <a:ea typeface="Lato"/>
                <a:cs typeface="Rubik Medium"/>
              </a:rPr>
              <a:t>rysáit</a:t>
            </a:r>
            <a:endParaRPr lang="en-GB" b="0" dirty="0">
              <a:latin typeface="Lato"/>
              <a:ea typeface="Lato"/>
              <a:cs typeface="Rubik Medium"/>
            </a:endParaRPr>
          </a:p>
          <a:p>
            <a:pPr marL="571500" indent="-285750">
              <a:lnSpc>
                <a:spcPct val="100000"/>
              </a:lnSpc>
              <a:spcBef>
                <a:spcPct val="0"/>
              </a:spcBef>
              <a:spcAft>
                <a:spcPts val="100"/>
              </a:spcAft>
              <a:buFont typeface="Arial" panose="020B0604020202020204" pitchFamily="34" charset="0"/>
              <a:buChar char="•"/>
              <a:defRPr b="0" i="0"/>
            </a:pPr>
            <a:r>
              <a:rPr lang="en-GB" b="0" dirty="0" err="1">
                <a:latin typeface="Lato"/>
                <a:ea typeface="Lato"/>
                <a:cs typeface="Rubik Medium"/>
              </a:rPr>
              <a:t>Diffyg</a:t>
            </a:r>
            <a:r>
              <a:rPr lang="en-GB" b="0" dirty="0">
                <a:latin typeface="Lato"/>
                <a:ea typeface="Lato"/>
                <a:cs typeface="Rubik Medium"/>
              </a:rPr>
              <a:t> </a:t>
            </a:r>
            <a:r>
              <a:rPr lang="en-GB" b="0" dirty="0" err="1">
                <a:latin typeface="Lato"/>
                <a:ea typeface="Lato"/>
                <a:cs typeface="Rubik Medium"/>
              </a:rPr>
              <a:t>hyder</a:t>
            </a:r>
            <a:r>
              <a:rPr lang="en-GB" b="0" dirty="0">
                <a:latin typeface="Lato"/>
                <a:ea typeface="Lato"/>
                <a:cs typeface="Rubik Medium"/>
              </a:rPr>
              <a:t> </a:t>
            </a:r>
            <a:r>
              <a:rPr lang="en-GB" b="0" dirty="0" err="1">
                <a:latin typeface="Lato"/>
                <a:ea typeface="Lato"/>
                <a:cs typeface="Rubik Medium"/>
              </a:rPr>
              <a:t>mewn</a:t>
            </a:r>
            <a:r>
              <a:rPr lang="en-GB" b="0" dirty="0">
                <a:latin typeface="Lato"/>
                <a:ea typeface="Lato"/>
                <a:cs typeface="Rubik Medium"/>
              </a:rPr>
              <a:t> </a:t>
            </a:r>
            <a:r>
              <a:rPr lang="en-GB" b="0" dirty="0" err="1">
                <a:latin typeface="Lato"/>
                <a:ea typeface="Lato"/>
                <a:cs typeface="Rubik Medium"/>
              </a:rPr>
              <a:t>gweithgareddau</a:t>
            </a:r>
            <a:r>
              <a:rPr lang="en-GB" b="0" dirty="0">
                <a:latin typeface="Lato"/>
                <a:ea typeface="Lato"/>
                <a:cs typeface="Rubik Medium"/>
              </a:rPr>
              <a:t> </a:t>
            </a:r>
            <a:r>
              <a:rPr lang="en-GB" b="0" dirty="0" err="1">
                <a:latin typeface="Lato"/>
                <a:ea typeface="Lato"/>
                <a:cs typeface="Rubik Medium"/>
              </a:rPr>
              <a:t>sy'n</a:t>
            </a:r>
            <a:r>
              <a:rPr lang="en-GB" b="0" dirty="0">
                <a:latin typeface="Lato"/>
                <a:ea typeface="Lato"/>
                <a:cs typeface="Rubik Medium"/>
              </a:rPr>
              <a:t> </a:t>
            </a:r>
            <a:r>
              <a:rPr lang="en-GB" b="0" dirty="0" err="1">
                <a:latin typeface="Lato"/>
                <a:ea typeface="Lato"/>
                <a:cs typeface="Rubik Medium"/>
              </a:rPr>
              <a:t>gofyn</a:t>
            </a:r>
            <a:r>
              <a:rPr lang="en-GB" b="0" dirty="0">
                <a:latin typeface="Lato"/>
                <a:ea typeface="Lato"/>
                <a:cs typeface="Rubik Medium"/>
              </a:rPr>
              <a:t> am </a:t>
            </a:r>
            <a:r>
              <a:rPr lang="en-GB" b="0" dirty="0" err="1">
                <a:latin typeface="Lato"/>
                <a:ea typeface="Lato"/>
                <a:cs typeface="Rubik Medium"/>
              </a:rPr>
              <a:t>ddeall</a:t>
            </a:r>
            <a:r>
              <a:rPr lang="en-GB" b="0" dirty="0">
                <a:latin typeface="Lato"/>
                <a:ea typeface="Lato"/>
                <a:cs typeface="Rubik Medium"/>
              </a:rPr>
              <a:t> </a:t>
            </a:r>
            <a:r>
              <a:rPr lang="en-GB" b="0" dirty="0" err="1">
                <a:latin typeface="Lato"/>
                <a:ea typeface="Lato"/>
                <a:cs typeface="Rubik Medium"/>
              </a:rPr>
              <a:t>cyflymder</a:t>
            </a:r>
            <a:r>
              <a:rPr lang="en-GB" b="0" dirty="0">
                <a:latin typeface="Lato"/>
                <a:ea typeface="Lato"/>
                <a:cs typeface="Rubik Medium"/>
              </a:rPr>
              <a:t>, </a:t>
            </a:r>
            <a:r>
              <a:rPr lang="en-GB" b="0" dirty="0" err="1">
                <a:latin typeface="Lato"/>
                <a:ea typeface="Lato"/>
                <a:cs typeface="Rubik Medium"/>
              </a:rPr>
              <a:t>pellter</a:t>
            </a:r>
            <a:r>
              <a:rPr lang="en-GB" b="0" dirty="0">
                <a:latin typeface="Lato"/>
                <a:ea typeface="Lato"/>
                <a:cs typeface="Rubik Medium"/>
              </a:rPr>
              <a:t> a </a:t>
            </a:r>
            <a:r>
              <a:rPr lang="en-GB" b="0" dirty="0" err="1">
                <a:latin typeface="Lato"/>
                <a:ea typeface="Lato"/>
                <a:cs typeface="Rubik Medium"/>
              </a:rPr>
              <a:t>chyfeiriad</a:t>
            </a:r>
            <a:r>
              <a:rPr lang="en-GB" b="0" dirty="0">
                <a:latin typeface="Lato"/>
                <a:ea typeface="Lato"/>
                <a:cs typeface="Rubik Medium"/>
              </a:rPr>
              <a:t>, ac o </a:t>
            </a:r>
            <a:r>
              <a:rPr lang="en-GB" b="0" dirty="0" err="1">
                <a:latin typeface="Lato"/>
                <a:ea typeface="Lato"/>
                <a:cs typeface="Rubik Medium"/>
              </a:rPr>
              <a:t>bosibl</a:t>
            </a:r>
            <a:r>
              <a:rPr lang="en-GB" b="0" dirty="0">
                <a:latin typeface="Lato"/>
                <a:ea typeface="Lato"/>
                <a:cs typeface="Rubik Medium"/>
              </a:rPr>
              <a:t> </a:t>
            </a:r>
            <a:r>
              <a:rPr lang="en-GB" b="0" dirty="0" err="1">
                <a:latin typeface="Lato"/>
                <a:ea typeface="Lato"/>
                <a:cs typeface="Rubik Medium"/>
              </a:rPr>
              <a:t>yn</a:t>
            </a:r>
            <a:r>
              <a:rPr lang="en-GB" b="0" dirty="0">
                <a:latin typeface="Lato"/>
                <a:ea typeface="Lato"/>
                <a:cs typeface="Rubik Medium"/>
              </a:rPr>
              <a:t> </a:t>
            </a:r>
            <a:r>
              <a:rPr lang="en-GB" b="0" dirty="0" err="1">
                <a:latin typeface="Lato"/>
                <a:ea typeface="Lato"/>
                <a:cs typeface="Rubik Medium"/>
              </a:rPr>
              <a:t>mynd</a:t>
            </a:r>
            <a:r>
              <a:rPr lang="en-GB" b="0" dirty="0">
                <a:latin typeface="Lato"/>
                <a:ea typeface="Lato"/>
                <a:cs typeface="Rubik Medium"/>
              </a:rPr>
              <a:t> </a:t>
            </a:r>
            <a:r>
              <a:rPr lang="en-GB" b="0" dirty="0" err="1">
                <a:latin typeface="Lato"/>
                <a:ea typeface="Lato"/>
                <a:cs typeface="Rubik Medium"/>
              </a:rPr>
              <a:t>ar</a:t>
            </a:r>
            <a:r>
              <a:rPr lang="en-GB" b="0" dirty="0">
                <a:latin typeface="Lato"/>
                <a:ea typeface="Lato"/>
                <a:cs typeface="Rubik Medium"/>
              </a:rPr>
              <a:t> goll </a:t>
            </a:r>
            <a:r>
              <a:rPr lang="en-GB" b="0" dirty="0" err="1">
                <a:latin typeface="Lato"/>
                <a:ea typeface="Lato"/>
                <a:cs typeface="Rubik Medium"/>
              </a:rPr>
              <a:t>yn</a:t>
            </a:r>
            <a:r>
              <a:rPr lang="en-GB" b="0" dirty="0">
                <a:latin typeface="Lato"/>
                <a:ea typeface="Lato"/>
                <a:cs typeface="Rubik Medium"/>
              </a:rPr>
              <a:t> </a:t>
            </a:r>
            <a:r>
              <a:rPr lang="en-GB" b="0" dirty="0" err="1">
                <a:latin typeface="Lato"/>
                <a:ea typeface="Lato"/>
                <a:cs typeface="Rubik Medium"/>
              </a:rPr>
              <a:t>rhwydd</a:t>
            </a:r>
            <a:endParaRPr lang="en-GB" b="0" dirty="0">
              <a:latin typeface="Lato"/>
              <a:ea typeface="Lato"/>
              <a:cs typeface="Rubik Medium"/>
            </a:endParaRPr>
          </a:p>
          <a:p>
            <a:pPr marL="571500" indent="-285750">
              <a:lnSpc>
                <a:spcPct val="100000"/>
              </a:lnSpc>
              <a:spcBef>
                <a:spcPct val="0"/>
              </a:spcBef>
              <a:spcAft>
                <a:spcPts val="100"/>
              </a:spcAft>
              <a:buFont typeface="Arial" panose="020B0604020202020204" pitchFamily="34" charset="0"/>
              <a:buChar char="•"/>
              <a:defRPr b="0" i="0"/>
            </a:pPr>
            <a:r>
              <a:rPr lang="en-GB" b="0" dirty="0">
                <a:latin typeface="Lato"/>
                <a:ea typeface="Lato"/>
                <a:cs typeface="Rubik Medium"/>
              </a:rPr>
              <a:t>Yn </a:t>
            </a:r>
            <a:r>
              <a:rPr lang="en-GB" b="0" dirty="0" err="1">
                <a:latin typeface="Lato"/>
                <a:ea typeface="Lato"/>
                <a:cs typeface="Rubik Medium"/>
              </a:rPr>
              <a:t>cael</a:t>
            </a:r>
            <a:r>
              <a:rPr lang="en-GB" b="0" dirty="0">
                <a:latin typeface="Lato"/>
                <a:ea typeface="Lato"/>
                <a:cs typeface="Rubik Medium"/>
              </a:rPr>
              <a:t> </a:t>
            </a:r>
            <a:r>
              <a:rPr lang="en-GB" b="0" dirty="0" err="1">
                <a:latin typeface="Lato"/>
                <a:ea typeface="Lato"/>
                <a:cs typeface="Rubik Medium"/>
              </a:rPr>
              <a:t>trafferth</a:t>
            </a:r>
            <a:r>
              <a:rPr lang="en-GB" b="0" dirty="0">
                <a:latin typeface="Lato"/>
                <a:ea typeface="Lato"/>
                <a:cs typeface="Rubik Medium"/>
              </a:rPr>
              <a:t> </a:t>
            </a:r>
            <a:r>
              <a:rPr lang="en-GB" b="0" dirty="0" err="1">
                <a:latin typeface="Lato"/>
                <a:ea typeface="Lato"/>
                <a:cs typeface="Rubik Medium"/>
              </a:rPr>
              <a:t>cymhwyso</a:t>
            </a:r>
            <a:r>
              <a:rPr lang="en-GB" b="0" dirty="0">
                <a:latin typeface="Lato"/>
                <a:ea typeface="Lato"/>
                <a:cs typeface="Rubik Medium"/>
              </a:rPr>
              <a:t> </a:t>
            </a:r>
            <a:r>
              <a:rPr lang="en-GB" b="0" dirty="0" err="1">
                <a:latin typeface="Lato"/>
                <a:ea typeface="Lato"/>
                <a:cs typeface="Rubik Medium"/>
              </a:rPr>
              <a:t>cysyniadau</a:t>
            </a:r>
            <a:r>
              <a:rPr lang="en-GB" b="0" dirty="0">
                <a:latin typeface="Lato"/>
                <a:ea typeface="Lato"/>
                <a:cs typeface="Rubik Medium"/>
              </a:rPr>
              <a:t> </a:t>
            </a:r>
            <a:r>
              <a:rPr lang="en-GB" b="0" dirty="0" err="1">
                <a:latin typeface="Lato"/>
                <a:ea typeface="Lato"/>
                <a:cs typeface="Rubik Medium"/>
              </a:rPr>
              <a:t>mathemategol</a:t>
            </a:r>
            <a:r>
              <a:rPr lang="en-GB" b="0" dirty="0">
                <a:latin typeface="Lato"/>
                <a:ea typeface="Lato"/>
                <a:cs typeface="Rubik Medium"/>
              </a:rPr>
              <a:t> </a:t>
            </a:r>
            <a:r>
              <a:rPr lang="en-GB" b="0" dirty="0" err="1">
                <a:latin typeface="Lato"/>
                <a:ea typeface="Lato"/>
                <a:cs typeface="Rubik Medium"/>
              </a:rPr>
              <a:t>i</a:t>
            </a:r>
            <a:r>
              <a:rPr lang="en-GB" b="0" dirty="0">
                <a:latin typeface="Lato"/>
                <a:ea typeface="Lato"/>
                <a:cs typeface="Rubik Medium"/>
              </a:rPr>
              <a:t> </a:t>
            </a:r>
            <a:r>
              <a:rPr lang="en-GB" b="0" dirty="0" err="1">
                <a:latin typeface="Lato"/>
                <a:ea typeface="Lato"/>
                <a:cs typeface="Rubik Medium"/>
              </a:rPr>
              <a:t>arian</a:t>
            </a:r>
            <a:endParaRPr lang="en-GB" b="0" dirty="0">
              <a:ea typeface="Lato"/>
            </a:endParaRPr>
          </a:p>
        </p:txBody>
      </p:sp>
      <p:cxnSp>
        <p:nvCxnSpPr>
          <p:cNvPr id="5" name="Straight Connector 4">
            <a:extLst>
              <a:ext uri="{FF2B5EF4-FFF2-40B4-BE49-F238E27FC236}">
                <a16:creationId xmlns:a16="http://schemas.microsoft.com/office/drawing/2014/main" id="{C47DD022-1A71-606E-182E-1B987AE9382C}"/>
              </a:ext>
            </a:extLst>
          </p:cNvPr>
          <p:cNvCxnSpPr>
            <a:cxnSpLocks/>
          </p:cNvCxnSpPr>
          <p:nvPr/>
        </p:nvCxnSpPr>
        <p:spPr>
          <a:xfrm>
            <a:off x="4581145" y="2060115"/>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6682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700079" y="157939"/>
            <a:ext cx="7985344" cy="1158745"/>
          </a:xfrm>
        </p:spPr>
        <p:txBody>
          <a:bodyPr/>
          <a:lstStyle/>
          <a:p>
            <a:r>
              <a:rPr lang="en-GB" sz="3000" b="1" dirty="0"/>
              <a:t>What support is available for dyscalculia?</a:t>
            </a:r>
          </a:p>
          <a:p>
            <a:r>
              <a:rPr lang="1106" sz="3000" b="1" dirty="0"/>
              <a:t>Pa gymorth sydd ar gael ar gyfer dyscalcwlia? </a:t>
            </a:r>
          </a:p>
          <a:p>
            <a:endParaRPr lang="en-GB" sz="3000" b="1" dirty="0"/>
          </a:p>
        </p:txBody>
      </p:sp>
      <p:sp>
        <p:nvSpPr>
          <p:cNvPr id="16" name="Text Placeholder 2">
            <a:extLst>
              <a:ext uri="{FF2B5EF4-FFF2-40B4-BE49-F238E27FC236}">
                <a16:creationId xmlns:a16="http://schemas.microsoft.com/office/drawing/2014/main" id="{9D172B01-B65D-48E3-EAE1-4AE0952FEBDC}"/>
              </a:ext>
            </a:extLst>
          </p:cNvPr>
          <p:cNvSpPr>
            <a:spLocks noGrp="1"/>
          </p:cNvSpPr>
          <p:nvPr/>
        </p:nvSpPr>
        <p:spPr>
          <a:xfrm>
            <a:off x="700079" y="2240874"/>
            <a:ext cx="3743905" cy="4630319"/>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sz="1800" b="0" dirty="0">
                <a:latin typeface="Lato"/>
                <a:ea typeface="Lato"/>
                <a:cs typeface="Lato"/>
              </a:rPr>
              <a:t>Information and support are available from </a:t>
            </a:r>
            <a:r>
              <a:rPr lang="en-GB" sz="1800" dirty="0">
                <a:solidFill>
                  <a:srgbClr val="0563C1"/>
                </a:solidFill>
                <a:latin typeface="Lato"/>
                <a:ea typeface="Lato"/>
                <a:cs typeface="Lato"/>
                <a:hlinkClick r:id="rId2"/>
              </a:rPr>
              <a:t>Dyscalculia </a:t>
            </a:r>
            <a:r>
              <a:rPr lang="en-GB" sz="1800" dirty="0">
                <a:solidFill>
                  <a:srgbClr val="0563C1"/>
                </a:solidFill>
                <a:latin typeface="Lato"/>
                <a:ea typeface="Lato"/>
                <a:cs typeface="Lato"/>
                <a:hlinkClick r:id="rId2">
                  <a:extLst>
                    <a:ext uri="{A12FA001-AC4F-418D-AE19-62706E023703}">
                      <ahyp:hlinkClr xmlns:ahyp="http://schemas.microsoft.com/office/drawing/2018/hyperlinkcolor" val="tx"/>
                    </a:ext>
                  </a:extLst>
                </a:hlinkClick>
              </a:rPr>
              <a:t>Network</a:t>
            </a:r>
            <a:endParaRPr lang="en-US" sz="1050" dirty="0"/>
          </a:p>
          <a:p>
            <a:pPr marL="342900" indent="-342900">
              <a:buFont typeface="Arial" panose="020B0604020202020204" pitchFamily="34" charset="0"/>
              <a:buChar char="•"/>
            </a:pPr>
            <a:endParaRPr lang="en-GB" sz="1800" b="0" dirty="0">
              <a:latin typeface="Lato"/>
              <a:ea typeface="Lato"/>
              <a:cs typeface="Lato"/>
            </a:endParaRPr>
          </a:p>
          <a:p>
            <a:pPr marL="342900" indent="-342900">
              <a:buFont typeface="Arial" panose="020B0604020202020204" pitchFamily="34" charset="0"/>
              <a:buChar char="•"/>
            </a:pPr>
            <a:r>
              <a:rPr lang="en-GB" sz="1800" b="0" dirty="0">
                <a:latin typeface="Lato"/>
                <a:ea typeface="Lato"/>
                <a:cs typeface="Lato"/>
              </a:rPr>
              <a:t>People can improve with maths</a:t>
            </a:r>
          </a:p>
          <a:p>
            <a:pPr marL="342900" indent="-342900">
              <a:buFont typeface="Arial" panose="020B0604020202020204" pitchFamily="34" charset="0"/>
              <a:buChar char="•"/>
            </a:pPr>
            <a:endParaRPr lang="en-GB" sz="1800" b="0" dirty="0">
              <a:latin typeface="Lato"/>
              <a:ea typeface="Lato"/>
              <a:cs typeface="Lato"/>
            </a:endParaRPr>
          </a:p>
          <a:p>
            <a:pPr marL="342900" indent="-342900">
              <a:buFont typeface="Arial" panose="020B0604020202020204" pitchFamily="34" charset="0"/>
              <a:buChar char="•"/>
            </a:pPr>
            <a:r>
              <a:rPr lang="en-GB" sz="1800" b="0" dirty="0">
                <a:latin typeface="Lato"/>
                <a:ea typeface="Lato"/>
                <a:cs typeface="Lato"/>
              </a:rPr>
              <a:t>Improvement may be slower and specialist support may be needed</a:t>
            </a:r>
            <a:endParaRPr lang="en-GB" sz="1050" dirty="0">
              <a:cs typeface="Lato"/>
            </a:endParaRPr>
          </a:p>
          <a:p>
            <a:pPr marL="342900" indent="-342900">
              <a:buFont typeface="Arial" panose="020B0604020202020204" pitchFamily="34" charset="0"/>
              <a:buChar char="•"/>
            </a:pPr>
            <a:endParaRPr lang="en-GB" sz="1800" b="0" dirty="0">
              <a:ea typeface="Lato"/>
              <a:cs typeface="Lato"/>
            </a:endParaRPr>
          </a:p>
          <a:p>
            <a:pPr>
              <a:spcAft>
                <a:spcPts val="1200"/>
              </a:spcAft>
            </a:pPr>
            <a:br>
              <a:rPr lang="en-US" sz="1050" dirty="0"/>
            </a:br>
            <a:endParaRPr lang="en-US" sz="1050" dirty="0"/>
          </a:p>
        </p:txBody>
      </p:sp>
      <p:pic>
        <p:nvPicPr>
          <p:cNvPr id="17" name="Picture 16" descr="A purple logo with white text&#10;&#10;Description automatically generated">
            <a:extLst>
              <a:ext uri="{FF2B5EF4-FFF2-40B4-BE49-F238E27FC236}">
                <a16:creationId xmlns:a16="http://schemas.microsoft.com/office/drawing/2014/main" id="{C234C8D3-938B-85C2-3D78-BA6C11D0CB04}"/>
              </a:ext>
            </a:extLst>
          </p:cNvPr>
          <p:cNvPicPr>
            <a:picLocks noChangeAspect="1"/>
          </p:cNvPicPr>
          <p:nvPr/>
        </p:nvPicPr>
        <p:blipFill>
          <a:blip r:embed="rId3"/>
          <a:stretch>
            <a:fillRect/>
          </a:stretch>
        </p:blipFill>
        <p:spPr>
          <a:xfrm>
            <a:off x="1787790" y="5140244"/>
            <a:ext cx="2581210" cy="1364214"/>
          </a:xfrm>
          <a:prstGeom prst="rect">
            <a:avLst/>
          </a:prstGeom>
        </p:spPr>
      </p:pic>
      <p:pic>
        <p:nvPicPr>
          <p:cNvPr id="18" name="Picture 17" descr="Image of Belinda with the quote &quot;I have dyscalculia and people see that as a write-off, but it's just a different way of understanding things. Now I'm teaching maths!&quot;">
            <a:extLst>
              <a:ext uri="{FF2B5EF4-FFF2-40B4-BE49-F238E27FC236}">
                <a16:creationId xmlns:a16="http://schemas.microsoft.com/office/drawing/2014/main" id="{0F90161A-6E15-74B6-C872-B36B76ECF08D}"/>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093208" y="4415092"/>
            <a:ext cx="4271605" cy="2849220"/>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D1677B32-8EFD-829E-2ABD-465E89BF2F6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441726"/>
            <a:ext cx="252000" cy="252000"/>
          </a:xfrm>
          <a:prstGeom prst="rect">
            <a:avLst/>
          </a:prstGeom>
        </p:spPr>
      </p:pic>
      <p:pic>
        <p:nvPicPr>
          <p:cNvPr id="19" name="Graphic 18" descr="Harvey Balls 15% with solid fill">
            <a:extLst>
              <a:ext uri="{FF2B5EF4-FFF2-40B4-BE49-F238E27FC236}">
                <a16:creationId xmlns:a16="http://schemas.microsoft.com/office/drawing/2014/main" id="{D74D906A-DCA6-2292-A26E-51F40AFF1ED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8982" y="2866115"/>
            <a:ext cx="252000" cy="252000"/>
          </a:xfrm>
          <a:prstGeom prst="rect">
            <a:avLst/>
          </a:prstGeom>
        </p:spPr>
      </p:pic>
      <p:pic>
        <p:nvPicPr>
          <p:cNvPr id="21" name="Graphic 20" descr="Tea with solid fill">
            <a:extLst>
              <a:ext uri="{FF2B5EF4-FFF2-40B4-BE49-F238E27FC236}">
                <a16:creationId xmlns:a16="http://schemas.microsoft.com/office/drawing/2014/main" id="{A34F9CB7-28D2-2229-4967-3B2CA9E10B8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2463" y="4097164"/>
            <a:ext cx="324000" cy="324000"/>
          </a:xfrm>
          <a:prstGeom prst="rect">
            <a:avLst/>
          </a:prstGeom>
        </p:spPr>
      </p:pic>
      <p:pic>
        <p:nvPicPr>
          <p:cNvPr id="23" name="Graphic 22" descr="Harvey Balls 40% with solid fill">
            <a:extLst>
              <a:ext uri="{FF2B5EF4-FFF2-40B4-BE49-F238E27FC236}">
                <a16:creationId xmlns:a16="http://schemas.microsoft.com/office/drawing/2014/main" id="{62D8BA08-F1DE-37E3-5413-B423F7D15CE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97B1A6CC-9C7A-1155-B84E-11889D252CE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AECA39CD-7A77-98F6-83D1-CD6EFDAA083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37F4ADD1-D8B3-AA5A-780E-18E39A4AF26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2599E8F3-7364-2E00-9B88-2FD1E792D507}"/>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8982" y="5014244"/>
            <a:ext cx="252000" cy="252000"/>
          </a:xfrm>
          <a:prstGeom prst="rect">
            <a:avLst/>
          </a:prstGeom>
        </p:spPr>
      </p:pic>
      <p:sp>
        <p:nvSpPr>
          <p:cNvPr id="4" name="TextBox 3">
            <a:extLst>
              <a:ext uri="{FF2B5EF4-FFF2-40B4-BE49-F238E27FC236}">
                <a16:creationId xmlns:a16="http://schemas.microsoft.com/office/drawing/2014/main" id="{1E743201-5CBE-7FE5-EEEF-F4065E9C7A8F}"/>
              </a:ext>
            </a:extLst>
          </p:cNvPr>
          <p:cNvSpPr txBox="1"/>
          <p:nvPr/>
        </p:nvSpPr>
        <p:spPr>
          <a:xfrm>
            <a:off x="4832604" y="2218817"/>
            <a:ext cx="3852819" cy="2308324"/>
          </a:xfrm>
          <a:prstGeom prst="rect">
            <a:avLst/>
          </a:prstGeom>
          <a:noFill/>
        </p:spPr>
        <p:txBody>
          <a:bodyPr wrap="square">
            <a:spAutoFit/>
          </a:bodyPr>
          <a:lstStyle/>
          <a:p>
            <a:pPr marL="342900" indent="-342900">
              <a:buFont typeface="Arial" pitchFamily="34" charset="0"/>
              <a:buChar char="•"/>
              <a:defRPr b="0" i="0"/>
            </a:pPr>
            <a:r>
              <a:rPr lang="1106" sz="1800" b="0" dirty="0">
                <a:latin typeface="Lato"/>
                <a:ea typeface="Lato"/>
                <a:cs typeface="Lato"/>
              </a:rPr>
              <a:t>Mae gwybodaeth a chymorth ar gael gan y </a:t>
            </a:r>
            <a:r>
              <a:rPr lang="en-GB" sz="1800" b="1" dirty="0">
                <a:solidFill>
                  <a:srgbClr val="0563C1"/>
                </a:solidFill>
                <a:latin typeface="Lato"/>
                <a:ea typeface="Lato"/>
                <a:cs typeface="Lato"/>
                <a:hlinkClick r:id="rId2"/>
              </a:rPr>
              <a:t>D</a:t>
            </a:r>
            <a:r>
              <a:rPr lang="1106" sz="1800" b="1" dirty="0">
                <a:solidFill>
                  <a:srgbClr val="0563C1"/>
                </a:solidFill>
                <a:latin typeface="Lato"/>
                <a:ea typeface="Lato"/>
                <a:cs typeface="Lato"/>
                <a:hlinkClick r:id="rId2"/>
              </a:rPr>
              <a:t>yscalculia</a:t>
            </a:r>
            <a:r>
              <a:rPr lang="en-GB" sz="1800" b="1" dirty="0">
                <a:solidFill>
                  <a:srgbClr val="0563C1"/>
                </a:solidFill>
                <a:latin typeface="Lato"/>
                <a:ea typeface="Lato"/>
                <a:cs typeface="Lato"/>
                <a:hlinkClick r:id="rId2"/>
              </a:rPr>
              <a:t> N</a:t>
            </a:r>
            <a:r>
              <a:rPr lang="1106" sz="1800" b="1" dirty="0">
                <a:solidFill>
                  <a:srgbClr val="0563C1"/>
                </a:solidFill>
                <a:latin typeface="Lato"/>
                <a:ea typeface="Lato"/>
                <a:cs typeface="Lato"/>
                <a:hlinkClick r:id="rId2"/>
              </a:rPr>
              <a:t>etwork</a:t>
            </a:r>
            <a:endParaRPr lang="en-US" dirty="0"/>
          </a:p>
          <a:p>
            <a:pPr marL="342900" indent="-342900">
              <a:buFont typeface="Arial" pitchFamily="34" charset="0"/>
              <a:buChar char="•"/>
            </a:pPr>
            <a:endParaRPr lang="en-GB" sz="1800" b="0" dirty="0">
              <a:latin typeface="Lato"/>
              <a:ea typeface="Lato"/>
              <a:cs typeface="Lato"/>
            </a:endParaRPr>
          </a:p>
          <a:p>
            <a:pPr marL="342900" indent="-342900">
              <a:buFont typeface="Arial" pitchFamily="34" charset="0"/>
              <a:buChar char="•"/>
              <a:defRPr b="0" i="0"/>
            </a:pPr>
            <a:r>
              <a:rPr lang="1106" sz="1800" b="0" dirty="0">
                <a:latin typeface="Lato"/>
                <a:ea typeface="Lato"/>
                <a:cs typeface="Lato"/>
              </a:rPr>
              <a:t>Gall pobl wella eu mathemateg</a:t>
            </a:r>
          </a:p>
          <a:p>
            <a:pPr marL="342900" indent="-342900">
              <a:buFont typeface="Arial" pitchFamily="34" charset="0"/>
              <a:buChar char="•"/>
            </a:pPr>
            <a:endParaRPr lang="en-GB" sz="1800" b="0" dirty="0">
              <a:latin typeface="Lato"/>
              <a:ea typeface="Lato"/>
              <a:cs typeface="Lato"/>
            </a:endParaRPr>
          </a:p>
          <a:p>
            <a:pPr marL="342900" indent="-342900">
              <a:buFont typeface="Arial" pitchFamily="34" charset="0"/>
              <a:buChar char="•"/>
              <a:defRPr b="0" i="0"/>
            </a:pPr>
            <a:r>
              <a:rPr lang="1106" sz="1800" b="0" dirty="0">
                <a:latin typeface="Lato"/>
                <a:ea typeface="Lato"/>
                <a:cs typeface="Lato"/>
              </a:rPr>
              <a:t>Gall y gwelliant fod yn araf, ac efallai y bydd angen cymorth arbenigol</a:t>
            </a:r>
            <a:endParaRPr lang="en-GB" dirty="0">
              <a:cs typeface="Lato"/>
            </a:endParaRPr>
          </a:p>
        </p:txBody>
      </p:sp>
      <p:cxnSp>
        <p:nvCxnSpPr>
          <p:cNvPr id="5" name="Straight Connector 4">
            <a:extLst>
              <a:ext uri="{FF2B5EF4-FFF2-40B4-BE49-F238E27FC236}">
                <a16:creationId xmlns:a16="http://schemas.microsoft.com/office/drawing/2014/main" id="{75E6411C-4FF3-5042-2FFF-6A788501BCD4}"/>
              </a:ext>
            </a:extLst>
          </p:cNvPr>
          <p:cNvCxnSpPr>
            <a:cxnSpLocks/>
          </p:cNvCxnSpPr>
          <p:nvPr/>
        </p:nvCxnSpPr>
        <p:spPr>
          <a:xfrm>
            <a:off x="4581145" y="2060115"/>
            <a:ext cx="0" cy="3206129"/>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0052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88D16-52A2-FB0E-A69A-6C1366E99692}"/>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74A27C47-12C2-5921-DE40-C082DD5463EE}"/>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8DB6D04C-1735-917D-32E1-07FD7D3EFA79}"/>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40F46901-65C0-2F02-7FDB-9C5BA2D2BB0E}"/>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46CF662E-FBD1-D32E-A50C-937E49603A0D}"/>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7F0006F3-E836-72DC-1324-4621EB541254}"/>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296C3EAC-6173-BCB5-6DCC-6EB4225B7532}"/>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0376D837-5084-3FAF-4828-74E78668D744}"/>
              </a:ext>
            </a:extLst>
          </p:cNvPr>
          <p:cNvSpPr/>
          <p:nvPr/>
        </p:nvSpPr>
        <p:spPr>
          <a:xfrm>
            <a:off x="1214438" y="2945926"/>
            <a:ext cx="6715125" cy="14588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DF668D72-ADF3-35BF-5EAC-2299827DA968}"/>
              </a:ext>
            </a:extLst>
          </p:cNvPr>
          <p:cNvSpPr txBox="1"/>
          <p:nvPr/>
        </p:nvSpPr>
        <p:spPr>
          <a:xfrm>
            <a:off x="1214437" y="2205028"/>
            <a:ext cx="6956413" cy="2199705"/>
          </a:xfrm>
          <a:prstGeom prst="rect">
            <a:avLst/>
          </a:prstGeom>
          <a:solidFill>
            <a:schemeClr val="bg1"/>
          </a:solidFill>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000" b="1" dirty="0">
                <a:solidFill>
                  <a:srgbClr val="0AB9EE"/>
                </a:solidFill>
                <a:latin typeface="Rubik SemiBold"/>
                <a:ea typeface="Lato"/>
                <a:cs typeface="Lato"/>
              </a:rPr>
              <a:t>Objective: </a:t>
            </a:r>
            <a:r>
              <a:rPr lang="en-GB" sz="2000" b="1" i="0" dirty="0">
                <a:solidFill>
                  <a:srgbClr val="0AB9EE"/>
                </a:solidFill>
                <a:effectLst/>
                <a:latin typeface="Rubik SemiBold"/>
              </a:rPr>
              <a:t>Understand the resources available to support families to have positive maths conversations at home.</a:t>
            </a:r>
          </a:p>
          <a:p>
            <a:pPr algn="ctr">
              <a:lnSpc>
                <a:spcPts val="3456"/>
              </a:lnSpc>
            </a:pPr>
            <a:endParaRPr lang="en-GB" sz="2000" b="1" dirty="0">
              <a:solidFill>
                <a:srgbClr val="0AB9EE"/>
              </a:solidFill>
              <a:latin typeface="Rubik SemiBold"/>
            </a:endParaRPr>
          </a:p>
          <a:p>
            <a:pPr algn="ctr">
              <a:lnSpc>
                <a:spcPts val="3456"/>
              </a:lnSpc>
              <a:defRPr b="0" i="0"/>
            </a:pPr>
            <a:r>
              <a:rPr lang="1106" sz="2000" b="1" dirty="0">
                <a:solidFill>
                  <a:srgbClr val="0AB9EE"/>
                </a:solidFill>
                <a:latin typeface="Rubik SemiBold"/>
                <a:ea typeface="Lato"/>
                <a:cs typeface="Lato"/>
              </a:rPr>
              <a:t>Amcan: </a:t>
            </a:r>
            <a:r>
              <a:rPr lang="1106" sz="2000" b="1" dirty="0">
                <a:solidFill>
                  <a:srgbClr val="0AB9EE"/>
                </a:solidFill>
                <a:latin typeface="Rubik SemiBold"/>
              </a:rPr>
              <a:t>Deall yr adnoddau sydd ar gael i gefnogi teuluoedd i gynnal sgyrsiau cadarnhaol am fathemateg gartref</a:t>
            </a:r>
          </a:p>
        </p:txBody>
      </p:sp>
    </p:spTree>
    <p:extLst>
      <p:ext uri="{BB962C8B-B14F-4D97-AF65-F5344CB8AC3E}">
        <p14:creationId xmlns:p14="http://schemas.microsoft.com/office/powerpoint/2010/main" val="4198930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D622D-6773-44F2-F603-D51C0CA808D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F5F2203-2751-68FB-45C9-7B3B13B8841D}"/>
              </a:ext>
            </a:extLst>
          </p:cNvPr>
          <p:cNvSpPr>
            <a:spLocks noGrp="1"/>
          </p:cNvSpPr>
          <p:nvPr>
            <p:ph type="body" sz="quarter" idx="13"/>
          </p:nvPr>
        </p:nvSpPr>
        <p:spPr/>
        <p:txBody>
          <a:bodyPr/>
          <a:lstStyle/>
          <a:p>
            <a:r>
              <a:rPr lang="en-GB" sz="3000" b="1"/>
              <a:t>National Numeracy</a:t>
            </a:r>
          </a:p>
        </p:txBody>
      </p:sp>
      <p:sp>
        <p:nvSpPr>
          <p:cNvPr id="3" name="Text Placeholder 2">
            <a:extLst>
              <a:ext uri="{FF2B5EF4-FFF2-40B4-BE49-F238E27FC236}">
                <a16:creationId xmlns:a16="http://schemas.microsoft.com/office/drawing/2014/main" id="{D2B3BEA8-7DE8-201A-1C47-C262776474D2}"/>
              </a:ext>
            </a:extLst>
          </p:cNvPr>
          <p:cNvSpPr>
            <a:spLocks noGrp="1"/>
          </p:cNvSpPr>
          <p:nvPr>
            <p:ph type="body" sz="quarter" idx="10"/>
          </p:nvPr>
        </p:nvSpPr>
        <p:spPr>
          <a:xfrm>
            <a:off x="879908" y="2265132"/>
            <a:ext cx="3783531" cy="3948871"/>
          </a:xfrm>
        </p:spPr>
        <p:txBody>
          <a:bodyPr/>
          <a:lstStyle/>
          <a:p>
            <a:pPr indent="0"/>
            <a:r>
              <a:rPr lang="en-US" sz="1400" b="0" dirty="0">
                <a:solidFill>
                  <a:schemeClr val="tx1"/>
                </a:solidFill>
              </a:rPr>
              <a:t>Our vision is for everyone in the UK to get on with numbers, so they can get on with life. We aim to enable everyone across the UK to be confident and competent in using numbers and data, to be able to make good decisions in their daily life and work.</a:t>
            </a:r>
          </a:p>
          <a:p>
            <a:pPr indent="0"/>
            <a:endParaRPr lang="en-US" sz="1400" b="0" dirty="0">
              <a:solidFill>
                <a:schemeClr val="tx1"/>
              </a:solidFill>
            </a:endParaRPr>
          </a:p>
          <a:p>
            <a:pPr indent="0"/>
            <a:r>
              <a:rPr lang="en-US" sz="1400" b="0" dirty="0">
                <a:solidFill>
                  <a:schemeClr val="tx1"/>
                </a:solidFill>
              </a:rPr>
              <a:t>We are working towards our aim in two main ways:</a:t>
            </a:r>
          </a:p>
          <a:p>
            <a:pPr indent="0"/>
            <a:r>
              <a:rPr lang="en-US" sz="1400" dirty="0">
                <a:solidFill>
                  <a:schemeClr val="tx1"/>
                </a:solidFill>
              </a:rPr>
              <a:t>Raising awareness </a:t>
            </a:r>
            <a:r>
              <a:rPr lang="en-US" sz="1400" b="0" dirty="0">
                <a:solidFill>
                  <a:schemeClr val="tx1"/>
                </a:solidFill>
              </a:rPr>
              <a:t>about poor numeracy levels which exist in the UK, how numeracy differs from mathematics and promoting the recognition that everyone can improve.</a:t>
            </a:r>
          </a:p>
          <a:p>
            <a:pPr indent="0"/>
            <a:r>
              <a:rPr lang="en-US" sz="1400" dirty="0">
                <a:solidFill>
                  <a:schemeClr val="tx1"/>
                </a:solidFill>
              </a:rPr>
              <a:t>Improving numeracy</a:t>
            </a:r>
            <a:r>
              <a:rPr lang="en-US" sz="1400" b="0" dirty="0">
                <a:solidFill>
                  <a:schemeClr val="tx1"/>
                </a:solidFill>
              </a:rPr>
              <a:t>. Over half a million people have registered to check and improve their maths skills with the National Numeracy Challenge, giving them space to assess and improve on their numeracy at their own pace.</a:t>
            </a:r>
          </a:p>
        </p:txBody>
      </p:sp>
      <p:pic>
        <p:nvPicPr>
          <p:cNvPr id="30" name="Graphic 29" descr="Harvey Balls 0% with solid fill">
            <a:extLst>
              <a:ext uri="{FF2B5EF4-FFF2-40B4-BE49-F238E27FC236}">
                <a16:creationId xmlns:a16="http://schemas.microsoft.com/office/drawing/2014/main" id="{03726E7C-B97F-85F2-5065-E24096D336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32" name="Graphic 31" descr="Harvey Balls 15% with solid fill">
            <a:extLst>
              <a:ext uri="{FF2B5EF4-FFF2-40B4-BE49-F238E27FC236}">
                <a16:creationId xmlns:a16="http://schemas.microsoft.com/office/drawing/2014/main" id="{8D8A2BC1-0901-2A77-E64E-1E8967B08C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34" name="Graphic 33" descr="Tea with solid fill">
            <a:extLst>
              <a:ext uri="{FF2B5EF4-FFF2-40B4-BE49-F238E27FC236}">
                <a16:creationId xmlns:a16="http://schemas.microsoft.com/office/drawing/2014/main" id="{618C06E8-5382-43C9-E679-6ECFA4824C0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36" name="Graphic 35" descr="Harvey Balls 40% with solid fill">
            <a:extLst>
              <a:ext uri="{FF2B5EF4-FFF2-40B4-BE49-F238E27FC236}">
                <a16:creationId xmlns:a16="http://schemas.microsoft.com/office/drawing/2014/main" id="{32301550-B2FC-1481-F4F7-DE3B557397D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38" name="Graphic 37" descr="Harvey Balls 25% with solid fill">
            <a:extLst>
              <a:ext uri="{FF2B5EF4-FFF2-40B4-BE49-F238E27FC236}">
                <a16:creationId xmlns:a16="http://schemas.microsoft.com/office/drawing/2014/main" id="{F991D336-F8FE-018E-F844-91FC15E7705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40" name="Graphic 39" descr="Harvey Balls 100% with solid fill">
            <a:extLst>
              <a:ext uri="{FF2B5EF4-FFF2-40B4-BE49-F238E27FC236}">
                <a16:creationId xmlns:a16="http://schemas.microsoft.com/office/drawing/2014/main" id="{169E7ED6-1DAD-156F-74B9-5ACB245C0EB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42" name="Graphic 41" descr="Harvey Balls 65% with solid fill">
            <a:extLst>
              <a:ext uri="{FF2B5EF4-FFF2-40B4-BE49-F238E27FC236}">
                <a16:creationId xmlns:a16="http://schemas.microsoft.com/office/drawing/2014/main" id="{EFCB6B20-12BB-BD3F-B9D9-AF6A7A50910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44" name="Graphic 43" descr="Harvey Balls 90% with solid fill">
            <a:extLst>
              <a:ext uri="{FF2B5EF4-FFF2-40B4-BE49-F238E27FC236}">
                <a16:creationId xmlns:a16="http://schemas.microsoft.com/office/drawing/2014/main" id="{0D154CBD-5790-99B4-8EB3-6397863F37F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4" name="Text Placeholder 2">
            <a:extLst>
              <a:ext uri="{FF2B5EF4-FFF2-40B4-BE49-F238E27FC236}">
                <a16:creationId xmlns:a16="http://schemas.microsoft.com/office/drawing/2014/main" id="{1ECA6DDD-2450-61A0-490C-77E9FCEFDE4A}"/>
              </a:ext>
            </a:extLst>
          </p:cNvPr>
          <p:cNvSpPr txBox="1">
            <a:spLocks/>
          </p:cNvSpPr>
          <p:nvPr/>
        </p:nvSpPr>
        <p:spPr>
          <a:xfrm>
            <a:off x="4996884" y="2262527"/>
            <a:ext cx="3924652" cy="4199765"/>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b="0" i="0"/>
            </a:pPr>
            <a:r>
              <a:rPr lang="1106" sz="1400" b="0" dirty="0"/>
              <a:t>Ein gweledigaeth yw bod pawb yn y DU yn gallu ymdopi â rhifau, fel y gallant fwrw ymlaen â bywyd. Ein nod yw galluogi pawb ledled y DU i fod yn hyderus ac yn gymwys wrth ddefnyddio rhifau a data, er mwyn iddynt allu gwneud penderfyniadau da yn eu bywyd bob dydd a'u gwaith.</a:t>
            </a:r>
          </a:p>
          <a:p>
            <a:endParaRPr lang="en-US" sz="1400" b="0" dirty="0"/>
          </a:p>
          <a:p>
            <a:pPr>
              <a:defRPr b="0" i="0"/>
            </a:pPr>
            <a:r>
              <a:rPr lang="1106" sz="1400" b="0" dirty="0"/>
              <a:t>Rydym yn gweithio tuag at ein nod mewn dwy brif ffordd:</a:t>
            </a:r>
          </a:p>
          <a:p>
            <a:pPr>
              <a:defRPr b="0" i="0"/>
            </a:pPr>
            <a:r>
              <a:rPr lang="1106" sz="1400" dirty="0"/>
              <a:t>Meithrin ymwybyddiaeth </a:t>
            </a:r>
            <a:r>
              <a:rPr lang="1106" sz="1400" b="0" dirty="0"/>
              <a:t>ynghylch y lefelau rhifedd gwael sy'n bodoli yn y DU, y modd y mae rhifedd yn wahanol i fathemateg, a hyrwyddo'r gydnabyddiaeth y gall pawb wella.</a:t>
            </a:r>
          </a:p>
          <a:p>
            <a:pPr>
              <a:defRPr b="0" i="0"/>
            </a:pPr>
            <a:r>
              <a:rPr lang="1106" sz="1400" dirty="0"/>
              <a:t>Gwella rhifedd. </a:t>
            </a:r>
            <a:r>
              <a:rPr lang="1106" sz="1400" b="0" dirty="0"/>
              <a:t>Mae dros hanner miliwn o bobl wedi cofrestru i wirio a gwella eu sgiliau mathemateg gyda'r National Numeracy Challenge, gan roi cyfle iddynt asesu a gwella eu rhifedd ar eu cyflymder eu hunain.</a:t>
            </a:r>
          </a:p>
        </p:txBody>
      </p:sp>
      <p:cxnSp>
        <p:nvCxnSpPr>
          <p:cNvPr id="5" name="Straight Connector 4">
            <a:extLst>
              <a:ext uri="{FF2B5EF4-FFF2-40B4-BE49-F238E27FC236}">
                <a16:creationId xmlns:a16="http://schemas.microsoft.com/office/drawing/2014/main" id="{CD894485-B968-232D-5DAD-DD8A45A5FBE8}"/>
              </a:ext>
            </a:extLst>
          </p:cNvPr>
          <p:cNvCxnSpPr>
            <a:cxnSpLocks/>
          </p:cNvCxnSpPr>
          <p:nvPr/>
        </p:nvCxnSpPr>
        <p:spPr>
          <a:xfrm>
            <a:off x="4901184" y="1947672"/>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2926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09FAD-DC36-5345-0BA8-D7B33441713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DEF0C3D-C6E0-F1CC-B07D-5143B18A3DDD}"/>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Programme Overview</a:t>
            </a:r>
          </a:p>
          <a:p>
            <a:pPr>
              <a:spcAft>
                <a:spcPts val="600"/>
              </a:spcAft>
            </a:pPr>
            <a:r>
              <a:rPr lang="1106" sz="3000" b="1" dirty="0"/>
              <a:t>Trosolwg o'r Rhaglen</a:t>
            </a:r>
          </a:p>
          <a:p>
            <a:pPr>
              <a:spcAft>
                <a:spcPts val="600"/>
              </a:spcAft>
            </a:pPr>
            <a:endParaRPr lang="en-GB" sz="3000" b="1" dirty="0"/>
          </a:p>
        </p:txBody>
      </p:sp>
      <p:sp>
        <p:nvSpPr>
          <p:cNvPr id="8" name="Rectangle 7">
            <a:extLst>
              <a:ext uri="{FF2B5EF4-FFF2-40B4-BE49-F238E27FC236}">
                <a16:creationId xmlns:a16="http://schemas.microsoft.com/office/drawing/2014/main" id="{681DB611-E2A4-A39C-6FFF-E3902DFF3488}"/>
              </a:ext>
            </a:extLst>
          </p:cNvPr>
          <p:cNvSpPr/>
          <p:nvPr/>
        </p:nvSpPr>
        <p:spPr>
          <a:xfrm>
            <a:off x="4807390"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dirty="0">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dirty="0">
                <a:solidFill>
                  <a:schemeClr val="tx1"/>
                </a:solidFill>
                <a:highlight>
                  <a:srgbClr val="FFFFFF"/>
                </a:highlight>
                <a:latin typeface="Lato"/>
                <a:ea typeface="Lato"/>
                <a:cs typeface="Lato"/>
              </a:rPr>
              <a:t>Family Maths Toolkit </a:t>
            </a:r>
            <a:r>
              <a:rPr lang="en-US" sz="1400" dirty="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Materials to deliver </a:t>
            </a:r>
            <a:r>
              <a:rPr lang="en-US" sz="1400" b="1" dirty="0">
                <a:solidFill>
                  <a:schemeClr val="tx1"/>
                </a:solidFill>
                <a:highlight>
                  <a:srgbClr val="FFFFFF"/>
                </a:highlight>
                <a:latin typeface="Lato"/>
                <a:ea typeface="Lato"/>
                <a:cs typeface="Lato"/>
              </a:rPr>
              <a:t>‘Help Your Child Love Maths!’ </a:t>
            </a:r>
            <a:r>
              <a:rPr lang="en-US" sz="1400" dirty="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Access to the </a:t>
            </a:r>
            <a:r>
              <a:rPr lang="en-US" sz="1400" b="1" dirty="0">
                <a:solidFill>
                  <a:schemeClr val="tx1"/>
                </a:solidFill>
                <a:highlight>
                  <a:srgbClr val="FFFFFF"/>
                </a:highlight>
                <a:latin typeface="Lato"/>
                <a:ea typeface="Lato"/>
                <a:cs typeface="Lato"/>
              </a:rPr>
              <a:t>National Numeracy Challenge </a:t>
            </a:r>
            <a:r>
              <a:rPr lang="en-US" sz="1400" dirty="0">
                <a:solidFill>
                  <a:schemeClr val="tx1"/>
                </a:solidFill>
                <a:highlight>
                  <a:srgbClr val="FFFFFF"/>
                </a:highlight>
                <a:latin typeface="Lato"/>
                <a:ea typeface="Lato"/>
                <a:cs typeface="Lato"/>
              </a:rPr>
              <a:t>for staff and parents.</a:t>
            </a:r>
            <a:r>
              <a:rPr lang="en-US" sz="1800" dirty="0">
                <a:latin typeface="Lato"/>
                <a:ea typeface="Lato"/>
                <a:cs typeface="Lato"/>
              </a:rPr>
              <a:t>.</a:t>
            </a:r>
            <a:endParaRPr lang="en-GB" dirty="0">
              <a:latin typeface="Lato"/>
              <a:ea typeface="Lato"/>
              <a:cs typeface="Lato"/>
            </a:endParaRPr>
          </a:p>
        </p:txBody>
      </p:sp>
      <p:sp>
        <p:nvSpPr>
          <p:cNvPr id="10" name="Rectangle 9">
            <a:extLst>
              <a:ext uri="{FF2B5EF4-FFF2-40B4-BE49-F238E27FC236}">
                <a16:creationId xmlns:a16="http://schemas.microsoft.com/office/drawing/2014/main" id="{05974683-97EC-652E-3FD4-906E2AE7C710}"/>
              </a:ext>
            </a:extLst>
          </p:cNvPr>
          <p:cNvSpPr/>
          <p:nvPr/>
        </p:nvSpPr>
        <p:spPr>
          <a:xfrm>
            <a:off x="4807389"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dirty="0">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dirty="0">
                <a:solidFill>
                  <a:schemeClr val="tx1"/>
                </a:solidFill>
                <a:highlight>
                  <a:srgbClr val="FFFFFF"/>
                </a:highlight>
                <a:latin typeface="Lato"/>
                <a:ea typeface="Lato"/>
                <a:cs typeface="Lato"/>
              </a:rPr>
              <a:t>Ongoing support</a:t>
            </a:r>
            <a:r>
              <a:rPr lang="en-US" sz="1400" dirty="0">
                <a:solidFill>
                  <a:schemeClr val="tx1"/>
                </a:solidFill>
                <a:highlight>
                  <a:srgbClr val="FFFFFF"/>
                </a:highlight>
                <a:latin typeface="Lato"/>
                <a:ea typeface="Lato"/>
                <a:cs typeface="Lato"/>
              </a:rPr>
              <a:t> from a dedicated National Numeracy team throughout the programme.</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Access to an online</a:t>
            </a:r>
            <a:r>
              <a:rPr lang="en-US" sz="1400" b="1" dirty="0">
                <a:solidFill>
                  <a:schemeClr val="tx1"/>
                </a:solidFill>
                <a:highlight>
                  <a:srgbClr val="FFFFFF"/>
                </a:highlight>
                <a:latin typeface="Lato"/>
                <a:ea typeface="Lato"/>
                <a:cs typeface="Lato"/>
              </a:rPr>
              <a:t> resource hub</a:t>
            </a:r>
            <a:r>
              <a:rPr lang="en-US" sz="1400" dirty="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Termly online </a:t>
            </a:r>
            <a:r>
              <a:rPr lang="en-US" sz="1400" b="1" dirty="0">
                <a:solidFill>
                  <a:schemeClr val="tx1"/>
                </a:solidFill>
                <a:highlight>
                  <a:srgbClr val="FFFFFF"/>
                </a:highlight>
                <a:latin typeface="Lato"/>
                <a:ea typeface="Lato"/>
                <a:cs typeface="Lato"/>
              </a:rPr>
              <a:t>forums </a:t>
            </a:r>
            <a:r>
              <a:rPr lang="en-US" sz="1400" dirty="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Termly </a:t>
            </a:r>
            <a:r>
              <a:rPr lang="en-US" sz="1400" b="1" dirty="0">
                <a:solidFill>
                  <a:schemeClr val="tx1"/>
                </a:solidFill>
                <a:highlight>
                  <a:srgbClr val="FFFFFF"/>
                </a:highlight>
                <a:latin typeface="Lato"/>
                <a:ea typeface="Lato"/>
                <a:cs typeface="Lato"/>
              </a:rPr>
              <a:t>newsletter</a:t>
            </a:r>
            <a:r>
              <a:rPr lang="en-US" sz="1400" dirty="0">
                <a:solidFill>
                  <a:schemeClr val="tx1"/>
                </a:solidFill>
                <a:highlight>
                  <a:srgbClr val="FFFFFF"/>
                </a:highlight>
                <a:latin typeface="Lato"/>
                <a:ea typeface="Lato"/>
                <a:cs typeface="Lato"/>
              </a:rPr>
              <a:t>.</a:t>
            </a:r>
            <a:r>
              <a:rPr lang="en-US" sz="1800" dirty="0">
                <a:latin typeface="Lato"/>
                <a:ea typeface="Lato"/>
                <a:cs typeface="Lato"/>
              </a:rPr>
              <a:t>.</a:t>
            </a:r>
            <a:endParaRPr lang="en-GB" dirty="0">
              <a:latin typeface="Lato"/>
              <a:ea typeface="Lato"/>
              <a:cs typeface="Lato"/>
            </a:endParaRPr>
          </a:p>
        </p:txBody>
      </p:sp>
      <p:pic>
        <p:nvPicPr>
          <p:cNvPr id="4" name="Graphic 3" descr="Harvey Balls 0% with solid fill">
            <a:extLst>
              <a:ext uri="{FF2B5EF4-FFF2-40B4-BE49-F238E27FC236}">
                <a16:creationId xmlns:a16="http://schemas.microsoft.com/office/drawing/2014/main" id="{3A44F3C7-9E02-545F-F84D-6AF4765BEA8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6" name="Graphic 5" descr="Harvey Balls 15% with solid fill">
            <a:extLst>
              <a:ext uri="{FF2B5EF4-FFF2-40B4-BE49-F238E27FC236}">
                <a16:creationId xmlns:a16="http://schemas.microsoft.com/office/drawing/2014/main" id="{28706109-4165-FF7B-B4A4-D8CB2DC6647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2" name="Graphic 11" descr="Tea with solid fill">
            <a:extLst>
              <a:ext uri="{FF2B5EF4-FFF2-40B4-BE49-F238E27FC236}">
                <a16:creationId xmlns:a16="http://schemas.microsoft.com/office/drawing/2014/main" id="{A2F5EFC6-E9DD-E33A-3019-31A6D32EBE3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4" name="Graphic 13" descr="Harvey Balls 40% with solid fill">
            <a:extLst>
              <a:ext uri="{FF2B5EF4-FFF2-40B4-BE49-F238E27FC236}">
                <a16:creationId xmlns:a16="http://schemas.microsoft.com/office/drawing/2014/main" id="{72775AB3-4526-D376-A384-66EC3F4987D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6" name="Graphic 15" descr="Harvey Balls 25% with solid fill">
            <a:extLst>
              <a:ext uri="{FF2B5EF4-FFF2-40B4-BE49-F238E27FC236}">
                <a16:creationId xmlns:a16="http://schemas.microsoft.com/office/drawing/2014/main" id="{B40AB9C3-F09A-9E33-C275-FF6C7324D85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8" name="Graphic 17" descr="Harvey Balls 100% with solid fill">
            <a:extLst>
              <a:ext uri="{FF2B5EF4-FFF2-40B4-BE49-F238E27FC236}">
                <a16:creationId xmlns:a16="http://schemas.microsoft.com/office/drawing/2014/main" id="{533D6B78-96FB-20E3-13E7-308B5E3B7AA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0" name="Graphic 19" descr="Harvey Balls 65% with solid fill">
            <a:extLst>
              <a:ext uri="{FF2B5EF4-FFF2-40B4-BE49-F238E27FC236}">
                <a16:creationId xmlns:a16="http://schemas.microsoft.com/office/drawing/2014/main" id="{57F9F61B-3D63-A8F9-192D-58B740AA383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2" name="Graphic 21" descr="Harvey Balls 90% with solid fill">
            <a:extLst>
              <a:ext uri="{FF2B5EF4-FFF2-40B4-BE49-F238E27FC236}">
                <a16:creationId xmlns:a16="http://schemas.microsoft.com/office/drawing/2014/main" id="{5840401F-E1D4-5AEB-248F-C021DD4718F5}"/>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3" name="Rectangle 2">
            <a:extLst>
              <a:ext uri="{FF2B5EF4-FFF2-40B4-BE49-F238E27FC236}">
                <a16:creationId xmlns:a16="http://schemas.microsoft.com/office/drawing/2014/main" id="{78B2A88C-E899-7250-A73D-E5C29E417DE5}"/>
              </a:ext>
            </a:extLst>
          </p:cNvPr>
          <p:cNvSpPr/>
          <p:nvPr/>
        </p:nvSpPr>
        <p:spPr>
          <a:xfrm>
            <a:off x="803564" y="2222000"/>
            <a:ext cx="3802206" cy="21751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Adnoddau</a:t>
            </a:r>
          </a:p>
          <a:p>
            <a:pPr marL="285750" indent="-285750" fontAlgn="base">
              <a:buFont typeface="Arial" pitchFamily="34" charset="0"/>
              <a:buChar char="•"/>
              <a:defRPr b="0" i="0"/>
            </a:pPr>
            <a:r>
              <a:rPr lang="1106" sz="1350" b="0" dirty="0">
                <a:solidFill>
                  <a:schemeClr val="tx1"/>
                </a:solidFill>
                <a:highlight>
                  <a:srgbClr val="FFFFFF"/>
                </a:highlight>
                <a:latin typeface="Lato"/>
                <a:ea typeface="Lato"/>
                <a:cs typeface="Lato"/>
              </a:rPr>
              <a:t>Gweithgareddau a llyfrau lloffion y </a:t>
            </a:r>
            <a:r>
              <a:rPr lang="1106" sz="1350" b="1" dirty="0">
                <a:solidFill>
                  <a:schemeClr val="tx1"/>
                </a:solidFill>
                <a:highlight>
                  <a:srgbClr val="FFFFFF"/>
                </a:highlight>
                <a:latin typeface="Lato"/>
                <a:ea typeface="Lato"/>
                <a:cs typeface="Lato"/>
              </a:rPr>
              <a:t>Pecyn Cymorth Mathemateg i'r Teulu </a:t>
            </a:r>
            <a:r>
              <a:rPr lang="1106" sz="1350" b="0" dirty="0">
                <a:solidFill>
                  <a:schemeClr val="tx1"/>
                </a:solidFill>
                <a:highlight>
                  <a:srgbClr val="FFFFFF"/>
                </a:highlight>
                <a:latin typeface="Lato"/>
                <a:ea typeface="Lato"/>
                <a:cs typeface="Lato"/>
              </a:rPr>
              <a:t>ar gyfer pob disgybl</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ar gyfer cyfathrebu â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i gynnal gweithdai </a:t>
            </a:r>
            <a:r>
              <a:rPr lang="1106" sz="1350" b="1" dirty="0">
                <a:solidFill>
                  <a:schemeClr val="tx1"/>
                </a:solidFill>
                <a:highlight>
                  <a:srgbClr val="FFFFFF"/>
                </a:highlight>
                <a:latin typeface="Lato"/>
                <a:ea typeface="Lato"/>
                <a:cs typeface="Lato"/>
              </a:rPr>
              <a:t>‘Helpu Eich Plentyn i Fwynhau Mathemateg!’</a:t>
            </a:r>
            <a:r>
              <a:rPr lang="1106" sz="1350" dirty="0">
                <a:solidFill>
                  <a:schemeClr val="tx1"/>
                </a:solidFill>
                <a:highlight>
                  <a:srgbClr val="FFFFFF"/>
                </a:highlight>
                <a:latin typeface="Lato"/>
                <a:ea typeface="Lato"/>
                <a:cs typeface="Lato"/>
              </a:rPr>
              <a:t> ar gyfer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y </a:t>
            </a:r>
            <a:r>
              <a:rPr lang="1106" sz="1350" b="1" dirty="0">
                <a:solidFill>
                  <a:schemeClr val="tx1"/>
                </a:solidFill>
                <a:highlight>
                  <a:srgbClr val="FFFFFF"/>
                </a:highlight>
                <a:latin typeface="Lato"/>
                <a:ea typeface="Lato"/>
                <a:cs typeface="Lato"/>
              </a:rPr>
              <a:t>National Numeracy Challenge</a:t>
            </a:r>
            <a:r>
              <a:rPr lang="1106" sz="1350" dirty="0">
                <a:solidFill>
                  <a:schemeClr val="tx1"/>
                </a:solidFill>
                <a:highlight>
                  <a:srgbClr val="FFFFFF"/>
                </a:highlight>
                <a:latin typeface="Lato"/>
                <a:ea typeface="Lato"/>
                <a:cs typeface="Lato"/>
              </a:rPr>
              <a:t> i staff a rhieni</a:t>
            </a:r>
            <a:endParaRPr lang="en-GB" sz="1350" dirty="0">
              <a:latin typeface="Lato"/>
              <a:ea typeface="Lato"/>
              <a:cs typeface="Lato"/>
            </a:endParaRPr>
          </a:p>
        </p:txBody>
      </p:sp>
      <p:sp>
        <p:nvSpPr>
          <p:cNvPr id="5" name="Rectangle 4">
            <a:extLst>
              <a:ext uri="{FF2B5EF4-FFF2-40B4-BE49-F238E27FC236}">
                <a16:creationId xmlns:a16="http://schemas.microsoft.com/office/drawing/2014/main" id="{FB3551B1-B6B5-8756-F3CE-0032DB490F9C}"/>
              </a:ext>
            </a:extLst>
          </p:cNvPr>
          <p:cNvSpPr/>
          <p:nvPr/>
        </p:nvSpPr>
        <p:spPr>
          <a:xfrm>
            <a:off x="803563" y="4508625"/>
            <a:ext cx="3802206" cy="193540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Cymorth</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Cymorth parhaus </a:t>
            </a:r>
            <a:r>
              <a:rPr lang="1106" sz="1350" b="0" dirty="0">
                <a:solidFill>
                  <a:schemeClr val="tx1"/>
                </a:solidFill>
                <a:highlight>
                  <a:srgbClr val="FFFFFF"/>
                </a:highlight>
                <a:latin typeface="Lato"/>
                <a:ea typeface="Lato"/>
                <a:cs typeface="Lato"/>
              </a:rPr>
              <a:t>gan dîm pwrpasol National Numeracy trwy gydol y rhaglen</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a:t>
            </a:r>
            <a:r>
              <a:rPr lang="1106" sz="1350" b="1" dirty="0">
                <a:solidFill>
                  <a:schemeClr val="tx1"/>
                </a:solidFill>
                <a:highlight>
                  <a:srgbClr val="FFFFFF"/>
                </a:highlight>
                <a:latin typeface="Lato"/>
                <a:ea typeface="Lato"/>
                <a:cs typeface="Lato"/>
              </a:rPr>
              <a:t>hwb adnoddau</a:t>
            </a:r>
            <a:r>
              <a:rPr lang="1106" sz="1350" dirty="0">
                <a:solidFill>
                  <a:schemeClr val="tx1"/>
                </a:solidFill>
                <a:highlight>
                  <a:srgbClr val="FFFFFF"/>
                </a:highlight>
                <a:latin typeface="Lato"/>
                <a:ea typeface="Lato"/>
                <a:cs typeface="Lato"/>
              </a:rPr>
              <a:t> ar-lein</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Fforymau </a:t>
            </a:r>
            <a:r>
              <a:rPr lang="1106" sz="1350" dirty="0">
                <a:solidFill>
                  <a:schemeClr val="tx1"/>
                </a:solidFill>
                <a:highlight>
                  <a:srgbClr val="FFFFFF"/>
                </a:highlight>
                <a:latin typeface="Lato"/>
                <a:ea typeface="Lato"/>
                <a:cs typeface="Lato"/>
              </a:rPr>
              <a:t>ar-lein bob tymor gydag ysgolion eraill i rannu llwyddiannau a heriau</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Cylchlythyr</a:t>
            </a:r>
            <a:r>
              <a:rPr lang="1106" sz="1350" dirty="0">
                <a:solidFill>
                  <a:schemeClr val="tx1"/>
                </a:solidFill>
                <a:highlight>
                  <a:srgbClr val="FFFFFF"/>
                </a:highlight>
                <a:latin typeface="Lato"/>
                <a:ea typeface="Lato"/>
                <a:cs typeface="Lato"/>
              </a:rPr>
              <a:t> tymhorol</a:t>
            </a:r>
            <a:endParaRPr lang="en-GB" sz="1350" dirty="0">
              <a:latin typeface="Lato"/>
              <a:ea typeface="Lato"/>
              <a:cs typeface="Lato"/>
            </a:endParaRPr>
          </a:p>
        </p:txBody>
      </p:sp>
      <p:sp>
        <p:nvSpPr>
          <p:cNvPr id="7" name="Rectangle 6">
            <a:extLst>
              <a:ext uri="{FF2B5EF4-FFF2-40B4-BE49-F238E27FC236}">
                <a16:creationId xmlns:a16="http://schemas.microsoft.com/office/drawing/2014/main" id="{2D48D77B-52F9-441E-1A1A-B24729F062B6}"/>
              </a:ext>
            </a:extLst>
          </p:cNvPr>
          <p:cNvSpPr/>
          <p:nvPr/>
        </p:nvSpPr>
        <p:spPr>
          <a:xfrm>
            <a:off x="5039431" y="2428854"/>
            <a:ext cx="3054367" cy="514072"/>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9" name="Rectangle 8">
            <a:extLst>
              <a:ext uri="{FF2B5EF4-FFF2-40B4-BE49-F238E27FC236}">
                <a16:creationId xmlns:a16="http://schemas.microsoft.com/office/drawing/2014/main" id="{EB053082-ACB9-73D8-CDDD-A15A2DAA153D}"/>
              </a:ext>
            </a:extLst>
          </p:cNvPr>
          <p:cNvSpPr/>
          <p:nvPr/>
        </p:nvSpPr>
        <p:spPr>
          <a:xfrm>
            <a:off x="1050202" y="2470867"/>
            <a:ext cx="3473431" cy="647247"/>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Tree>
    <p:extLst>
      <p:ext uri="{BB962C8B-B14F-4D97-AF65-F5344CB8AC3E}">
        <p14:creationId xmlns:p14="http://schemas.microsoft.com/office/powerpoint/2010/main" val="2347768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dirty="0"/>
              <a:t>Family Maths Toolkit</a:t>
            </a:r>
          </a:p>
          <a:p>
            <a:r>
              <a:rPr lang="1106" sz="3000" b="1" dirty="0"/>
              <a:t>Pecyn Cymorth Mathemateg i'r Teulu </a:t>
            </a:r>
          </a:p>
          <a:p>
            <a:endParaRPr lang="en-GB" sz="3000" b="1" dirty="0"/>
          </a:p>
          <a:p>
            <a:endParaRPr lang="en-GB" sz="3000" b="1"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745327" y="2284393"/>
            <a:ext cx="3826673" cy="2385268"/>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700" dirty="0">
                <a:solidFill>
                  <a:srgbClr val="000000"/>
                </a:solidFill>
                <a:latin typeface="Lato"/>
                <a:ea typeface="Lato"/>
                <a:cs typeface="Lato"/>
              </a:rPr>
              <a:t>Core component of the Schools &amp; Families Programme</a:t>
            </a:r>
          </a:p>
          <a:p>
            <a:pPr marL="285750" indent="-285750">
              <a:spcAft>
                <a:spcPts val="1200"/>
              </a:spcAft>
              <a:buFont typeface="Arial" panose="020B0604020202020204" pitchFamily="34" charset="0"/>
              <a:buChar char="•"/>
            </a:pPr>
            <a:r>
              <a:rPr lang="en-GB" sz="1700" dirty="0">
                <a:solidFill>
                  <a:srgbClr val="000000"/>
                </a:solidFill>
                <a:latin typeface="Lato"/>
                <a:ea typeface="Lato"/>
                <a:cs typeface="Lato"/>
              </a:rPr>
              <a:t>Encourage family involvement in everyday maths activities at home</a:t>
            </a:r>
          </a:p>
          <a:p>
            <a:pPr marL="285750" indent="-285750">
              <a:spcAft>
                <a:spcPts val="1200"/>
              </a:spcAft>
              <a:buFont typeface="Arial" panose="020B0604020202020204" pitchFamily="34" charset="0"/>
              <a:buChar char="•"/>
            </a:pPr>
            <a:r>
              <a:rPr lang="en-GB" sz="1700" dirty="0">
                <a:solidFill>
                  <a:srgbClr val="000000"/>
                </a:solidFill>
                <a:latin typeface="Lato"/>
                <a:ea typeface="Lato"/>
                <a:cs typeface="Lato"/>
              </a:rPr>
              <a:t>Alternative to traditional ‘worksheet’ homework</a:t>
            </a:r>
          </a:p>
          <a:p>
            <a:pPr marL="285750" indent="-285750">
              <a:spcAft>
                <a:spcPts val="1200"/>
              </a:spcAft>
              <a:buFont typeface="Arial" panose="020B0604020202020204" pitchFamily="34" charset="0"/>
              <a:buChar char="•"/>
            </a:pPr>
            <a:r>
              <a:rPr lang="en-GB" sz="1700" dirty="0">
                <a:solidFill>
                  <a:srgbClr val="000000"/>
                </a:solidFill>
                <a:latin typeface="Lato"/>
                <a:ea typeface="Lato"/>
                <a:cs typeface="Lato"/>
              </a:rPr>
              <a:t>Aligns with curriculum objectives.</a:t>
            </a:r>
          </a:p>
        </p:txBody>
      </p:sp>
      <p:pic>
        <p:nvPicPr>
          <p:cNvPr id="5" name="Graphic 4" descr="Harvey Balls 0% with solid fill">
            <a:extLst>
              <a:ext uri="{FF2B5EF4-FFF2-40B4-BE49-F238E27FC236}">
                <a16:creationId xmlns:a16="http://schemas.microsoft.com/office/drawing/2014/main" id="{829B3CC2-1FE4-5E04-04D8-70B5636962A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47ACD8CA-8B94-FABE-78EB-88B41C4D62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A696A4C4-7131-4AF1-A19F-C6AFD6C7D96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DF14D3CD-6B1C-17CC-8A0A-843286836BB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6" name="Graphic 25" descr="Harvey Balls 25% with solid fill">
            <a:extLst>
              <a:ext uri="{FF2B5EF4-FFF2-40B4-BE49-F238E27FC236}">
                <a16:creationId xmlns:a16="http://schemas.microsoft.com/office/drawing/2014/main" id="{0DA3C6E4-A35C-264D-6CA4-71984A75F0C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8" name="Graphic 27" descr="Harvey Balls 100% with solid fill">
            <a:extLst>
              <a:ext uri="{FF2B5EF4-FFF2-40B4-BE49-F238E27FC236}">
                <a16:creationId xmlns:a16="http://schemas.microsoft.com/office/drawing/2014/main" id="{39B817EB-9280-ADE0-8849-8D6190EE556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30" name="Graphic 29" descr="Harvey Balls 65% with solid fill">
            <a:extLst>
              <a:ext uri="{FF2B5EF4-FFF2-40B4-BE49-F238E27FC236}">
                <a16:creationId xmlns:a16="http://schemas.microsoft.com/office/drawing/2014/main" id="{51222CDD-EFEF-2BFD-F9CF-3F31ADE74C5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2" name="Graphic 31" descr="Harvey Balls 90% with solid fill">
            <a:extLst>
              <a:ext uri="{FF2B5EF4-FFF2-40B4-BE49-F238E27FC236}">
                <a16:creationId xmlns:a16="http://schemas.microsoft.com/office/drawing/2014/main" id="{48B3DB2D-C8F9-2096-AA3D-381272400CB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2" name="TextBox 1">
            <a:extLst>
              <a:ext uri="{FF2B5EF4-FFF2-40B4-BE49-F238E27FC236}">
                <a16:creationId xmlns:a16="http://schemas.microsoft.com/office/drawing/2014/main" id="{93D1A268-6265-6A0E-1B9F-27AFE35E0D68}"/>
              </a:ext>
            </a:extLst>
          </p:cNvPr>
          <p:cNvSpPr txBox="1"/>
          <p:nvPr/>
        </p:nvSpPr>
        <p:spPr>
          <a:xfrm>
            <a:off x="4826345" y="2213205"/>
            <a:ext cx="4101461" cy="2677656"/>
          </a:xfrm>
          <a:prstGeom prst="rect">
            <a:avLst/>
          </a:prstGeom>
          <a:noFill/>
        </p:spPr>
        <p:txBody>
          <a:bodyPr wrap="square" lIns="91440" tIns="45720" rIns="91440" bIns="45720" rtlCol="0" anchor="t">
            <a:spAutoFit/>
          </a:bodyPr>
          <a:lstStyle/>
          <a:p>
            <a:pPr marL="285750" indent="-285750">
              <a:spcAft>
                <a:spcPts val="600"/>
              </a:spcAft>
              <a:buFont typeface="Arial" pitchFamily="34" charset="0"/>
              <a:buChar char="•"/>
              <a:defRPr b="0" i="0"/>
            </a:pPr>
            <a:r>
              <a:rPr lang="1106" sz="1700" dirty="0">
                <a:solidFill>
                  <a:srgbClr val="000000"/>
                </a:solidFill>
                <a:latin typeface="Lato"/>
                <a:ea typeface="Lato"/>
                <a:cs typeface="Lato"/>
              </a:rPr>
              <a:t>Elfen graidd o'r Rhaglen Ysgolion a Theuluoedd</a:t>
            </a:r>
            <a:endParaRPr lang="en-GB" sz="1700" dirty="0">
              <a:solidFill>
                <a:srgbClr val="000000"/>
              </a:solidFill>
              <a:latin typeface="Lato"/>
              <a:ea typeface="Lato"/>
              <a:cs typeface="Lato"/>
            </a:endParaRPr>
          </a:p>
          <a:p>
            <a:pPr marL="285750" indent="-285750">
              <a:spcAft>
                <a:spcPts val="600"/>
              </a:spcAft>
              <a:buFont typeface="Arial" pitchFamily="34" charset="0"/>
              <a:buChar char="•"/>
              <a:defRPr b="0" i="0"/>
            </a:pPr>
            <a:r>
              <a:rPr lang="1106" sz="1700" dirty="0">
                <a:solidFill>
                  <a:srgbClr val="000000"/>
                </a:solidFill>
                <a:latin typeface="Lato"/>
                <a:ea typeface="Lato"/>
                <a:cs typeface="Lato"/>
              </a:rPr>
              <a:t>Annog cyfranogiad y teulu mewn gweithgareddau mathemateg bob-dydd gartref</a:t>
            </a:r>
            <a:endParaRPr lang="en-GB" sz="1700" dirty="0">
              <a:solidFill>
                <a:srgbClr val="000000"/>
              </a:solidFill>
              <a:latin typeface="Lato"/>
              <a:ea typeface="Lato"/>
              <a:cs typeface="Lato"/>
            </a:endParaRPr>
          </a:p>
          <a:p>
            <a:pPr marL="285750" indent="-285750">
              <a:spcAft>
                <a:spcPts val="600"/>
              </a:spcAft>
              <a:buFont typeface="Arial" pitchFamily="34" charset="0"/>
              <a:buChar char="•"/>
              <a:defRPr b="0" i="0"/>
            </a:pPr>
            <a:r>
              <a:rPr lang="1106" sz="1700" dirty="0">
                <a:solidFill>
                  <a:srgbClr val="000000"/>
                </a:solidFill>
                <a:latin typeface="Lato"/>
                <a:ea typeface="Lato"/>
                <a:cs typeface="Lato"/>
              </a:rPr>
              <a:t>Dewis arall yn lle'r gwaith cartref 'taflen waith' traddodiadol</a:t>
            </a:r>
            <a:endParaRPr lang="en-GB" sz="1700" dirty="0">
              <a:solidFill>
                <a:srgbClr val="000000"/>
              </a:solidFill>
              <a:latin typeface="Lato"/>
              <a:ea typeface="Lato"/>
              <a:cs typeface="Lato"/>
            </a:endParaRPr>
          </a:p>
          <a:p>
            <a:pPr marL="285750" indent="-285750">
              <a:spcAft>
                <a:spcPts val="600"/>
              </a:spcAft>
              <a:buFont typeface="Arial" pitchFamily="34" charset="0"/>
              <a:buChar char="•"/>
              <a:defRPr b="0" i="0"/>
            </a:pPr>
            <a:r>
              <a:rPr lang="1106" sz="1700" dirty="0">
                <a:solidFill>
                  <a:srgbClr val="000000"/>
                </a:solidFill>
                <a:latin typeface="Lato"/>
                <a:ea typeface="Lato"/>
                <a:cs typeface="Lato"/>
              </a:rPr>
              <a:t>Yn cyd-fynd ag amcanion y cwricwlwm. </a:t>
            </a:r>
          </a:p>
        </p:txBody>
      </p:sp>
      <p:cxnSp>
        <p:nvCxnSpPr>
          <p:cNvPr id="6" name="Straight Connector 5">
            <a:extLst>
              <a:ext uri="{FF2B5EF4-FFF2-40B4-BE49-F238E27FC236}">
                <a16:creationId xmlns:a16="http://schemas.microsoft.com/office/drawing/2014/main" id="{A337B40A-615B-585A-3F3B-E957A15071EF}"/>
              </a:ext>
            </a:extLst>
          </p:cNvPr>
          <p:cNvCxnSpPr>
            <a:cxnSpLocks/>
          </p:cNvCxnSpPr>
          <p:nvPr/>
        </p:nvCxnSpPr>
        <p:spPr>
          <a:xfrm>
            <a:off x="4581145" y="2060115"/>
            <a:ext cx="0" cy="3206129"/>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4080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35DF9-36BA-74B2-5BDB-CF82586122A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ACBA763E-2954-13AE-FEEE-2141E9C91FAE}"/>
              </a:ext>
            </a:extLst>
          </p:cNvPr>
          <p:cNvSpPr>
            <a:spLocks noGrp="1"/>
          </p:cNvSpPr>
          <p:nvPr>
            <p:ph type="body" sz="quarter" idx="13"/>
          </p:nvPr>
        </p:nvSpPr>
        <p:spPr/>
        <p:txBody>
          <a:bodyPr/>
          <a:lstStyle/>
          <a:p>
            <a:r>
              <a:rPr lang="en-GB" sz="3000" b="1" dirty="0"/>
              <a:t>Scrapbooks</a:t>
            </a:r>
          </a:p>
          <a:p>
            <a:r>
              <a:rPr lang="1106" sz="3000" b="1" dirty="0"/>
              <a:t>Llyfrau Lloffion</a:t>
            </a:r>
          </a:p>
          <a:p>
            <a:endParaRPr lang="en-GB" sz="3000" b="1" dirty="0"/>
          </a:p>
        </p:txBody>
      </p:sp>
      <p:pic>
        <p:nvPicPr>
          <p:cNvPr id="15" name="Picture 14" descr="A group of notebooks on a blue surface&#10;&#10;AI-generated content may be incorrect.">
            <a:extLst>
              <a:ext uri="{FF2B5EF4-FFF2-40B4-BE49-F238E27FC236}">
                <a16:creationId xmlns:a16="http://schemas.microsoft.com/office/drawing/2014/main" id="{356A48BD-D6AF-2752-5DB3-3CB65A83F14D}"/>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5520008" y="150477"/>
            <a:ext cx="3385010" cy="2417249"/>
          </a:xfrm>
          <a:prstGeom prst="rect">
            <a:avLst/>
          </a:prstGeom>
        </p:spPr>
      </p:pic>
      <p:sp>
        <p:nvSpPr>
          <p:cNvPr id="17" name="TextBox 16">
            <a:extLst>
              <a:ext uri="{FF2B5EF4-FFF2-40B4-BE49-F238E27FC236}">
                <a16:creationId xmlns:a16="http://schemas.microsoft.com/office/drawing/2014/main" id="{F9F44BF4-A73B-65BB-7458-F3F8C2B94744}"/>
              </a:ext>
            </a:extLst>
          </p:cNvPr>
          <p:cNvSpPr txBox="1"/>
          <p:nvPr/>
        </p:nvSpPr>
        <p:spPr>
          <a:xfrm>
            <a:off x="893207" y="2818837"/>
            <a:ext cx="3820899" cy="3539430"/>
          </a:xfrm>
          <a:prstGeom prst="rect">
            <a:avLst/>
          </a:prstGeom>
          <a:noFill/>
        </p:spPr>
        <p:txBody>
          <a:bodyPr wrap="square" rtlCol="0">
            <a:spAutoFit/>
          </a:bodyPr>
          <a:lstStyle/>
          <a:p>
            <a:pPr marL="285750" indent="-285750">
              <a:buFont typeface="Arial" panose="020B0604020202020204" pitchFamily="34" charset="0"/>
              <a:buChar char="•"/>
            </a:pPr>
            <a:r>
              <a:rPr lang="en-GB" sz="1600">
                <a:solidFill>
                  <a:srgbClr val="000000"/>
                </a:solidFill>
                <a:latin typeface="Lato" panose="020F0502020204030203" pitchFamily="34" charset="0"/>
                <a:ea typeface="Lato" panose="020F0502020204030203" pitchFamily="34" charset="0"/>
                <a:cs typeface="Lato" panose="020F0502020204030203" pitchFamily="34" charset="0"/>
              </a:rPr>
              <a:t>Every participating pupil will receive a National Numeracy scrapbooks (no cost to the school).</a:t>
            </a:r>
          </a:p>
          <a:p>
            <a:pPr marL="285750" indent="-285750">
              <a:buFont typeface="Arial" panose="020B0604020202020204" pitchFamily="34" charset="0"/>
              <a:buChar char="•"/>
            </a:pPr>
            <a:endParaRPr lang="en-GB" sz="160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sz="1600">
                <a:solidFill>
                  <a:srgbClr val="000000"/>
                </a:solidFill>
                <a:latin typeface="Lato" panose="020F0502020204030203" pitchFamily="34" charset="0"/>
                <a:ea typeface="Lato" panose="020F0502020204030203" pitchFamily="34" charset="0"/>
                <a:cs typeface="Lato" panose="020F0502020204030203" pitchFamily="34" charset="0"/>
              </a:rPr>
              <a:t>Advice for parents</a:t>
            </a:r>
          </a:p>
          <a:p>
            <a:pPr marL="285750" indent="-285750">
              <a:buFont typeface="Arial" panose="020B0604020202020204" pitchFamily="34" charset="0"/>
              <a:buChar char="•"/>
            </a:pPr>
            <a:endParaRPr lang="en-GB" sz="160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sz="1600">
                <a:solidFill>
                  <a:srgbClr val="000000"/>
                </a:solidFill>
                <a:latin typeface="Lato" panose="020F0502020204030203" pitchFamily="34" charset="0"/>
                <a:ea typeface="Lato" panose="020F0502020204030203" pitchFamily="34" charset="0"/>
                <a:cs typeface="Lato" panose="020F0502020204030203" pitchFamily="34" charset="0"/>
              </a:rPr>
              <a:t>Blank pages</a:t>
            </a:r>
          </a:p>
          <a:p>
            <a:pPr marL="285750" indent="-285750">
              <a:buFont typeface="Arial" panose="020B0604020202020204" pitchFamily="34" charset="0"/>
              <a:buChar char="•"/>
            </a:pPr>
            <a:endParaRPr lang="en-GB" sz="160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sz="1600">
                <a:solidFill>
                  <a:srgbClr val="000000"/>
                </a:solidFill>
                <a:latin typeface="Lato" panose="020F0502020204030203" pitchFamily="34" charset="0"/>
                <a:ea typeface="Lato" panose="020F0502020204030203" pitchFamily="34" charset="0"/>
                <a:cs typeface="Lato" panose="020F0502020204030203" pitchFamily="34" charset="0"/>
              </a:rPr>
              <a:t>Activities can be stuck/stapled in – recommend A4 or A5.</a:t>
            </a:r>
          </a:p>
          <a:p>
            <a:pPr marL="285750" indent="-285750">
              <a:buFont typeface="Arial" panose="020B0604020202020204" pitchFamily="34" charset="0"/>
              <a:buChar char="•"/>
            </a:pPr>
            <a:endParaRPr lang="en-GB" sz="1600">
              <a:solidFill>
                <a:srgbClr val="000000"/>
              </a:solidFill>
              <a:latin typeface="Lato" panose="020F0502020204030203" pitchFamily="34" charset="0"/>
              <a:ea typeface="Lato" panose="020F0502020204030203" pitchFamily="34" charset="0"/>
              <a:cs typeface="Lato" panose="020F0502020204030203" pitchFamily="34" charset="0"/>
            </a:endParaRPr>
          </a:p>
          <a:p>
            <a:r>
              <a:rPr lang="en-GB" sz="1600" b="1" i="1">
                <a:solidFill>
                  <a:srgbClr val="000000"/>
                </a:solidFill>
                <a:latin typeface="Lato" panose="020F0502020204030203" pitchFamily="34" charset="0"/>
                <a:ea typeface="Lato" panose="020F0502020204030203" pitchFamily="34" charset="0"/>
                <a:cs typeface="Lato" panose="020F0502020204030203" pitchFamily="34" charset="0"/>
              </a:rPr>
              <a:t>It is the school’s choice which classes/ year groups use the scrapbooks and activities.</a:t>
            </a:r>
          </a:p>
        </p:txBody>
      </p:sp>
      <p:pic>
        <p:nvPicPr>
          <p:cNvPr id="5" name="Graphic 4" descr="Harvey Balls 0% with solid fill">
            <a:extLst>
              <a:ext uri="{FF2B5EF4-FFF2-40B4-BE49-F238E27FC236}">
                <a16:creationId xmlns:a16="http://schemas.microsoft.com/office/drawing/2014/main" id="{8DD35970-D4C1-0095-A1FA-B5C37238588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5D7C9366-AD0F-DFB9-40D7-5DD6CCBD0F7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768558D0-5E0D-8DEA-04D3-B8C88039F2F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E8DF7B9F-7284-F18B-07FD-8051BDD6E8F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25FCC309-84F3-F3DB-E43E-47A0C6BC690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CDBCCCFC-8A8C-6E48-FACB-89ED39F0EDE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44BEBE03-17A4-7530-65D9-BAD750EE930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2AA10A3C-CD82-BDB0-C0A4-80A8E0F7C19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
        <p:nvSpPr>
          <p:cNvPr id="2" name="TextBox 1">
            <a:extLst>
              <a:ext uri="{FF2B5EF4-FFF2-40B4-BE49-F238E27FC236}">
                <a16:creationId xmlns:a16="http://schemas.microsoft.com/office/drawing/2014/main" id="{F911415A-3FED-0873-7BC7-E0DE7CED85A0}"/>
              </a:ext>
            </a:extLst>
          </p:cNvPr>
          <p:cNvSpPr txBox="1"/>
          <p:nvPr/>
        </p:nvSpPr>
        <p:spPr>
          <a:xfrm>
            <a:off x="4714106" y="2756981"/>
            <a:ext cx="3959994" cy="3877985"/>
          </a:xfrm>
          <a:prstGeom prst="rect">
            <a:avLst/>
          </a:prstGeom>
          <a:noFill/>
        </p:spPr>
        <p:txBody>
          <a:bodyPr wrap="square" rtlCol="0">
            <a:spAutoFit/>
          </a:bodyPr>
          <a:lstStyle/>
          <a:p>
            <a:pPr marL="285750" indent="-285750">
              <a:buFont typeface="Arial" pitchFamily="34" charset="0"/>
              <a:buChar char="•"/>
              <a:defRPr b="0" i="0"/>
            </a:pPr>
            <a:r>
              <a:rPr lang="1106" sz="1600" dirty="0">
                <a:solidFill>
                  <a:srgbClr val="000000"/>
                </a:solidFill>
                <a:latin typeface="Lato" panose="020F0502020204030203" pitchFamily="34" charset="77"/>
                <a:ea typeface="Lato" panose="020F0502020204030203" pitchFamily="34" charset="0"/>
                <a:cs typeface="Lato" panose="020F0502020204030203" pitchFamily="34" charset="0"/>
              </a:rPr>
              <a:t>Bydd pob plentyn sy'n cymryd rhan yn cael llyfr lloffion National Numeracy (dim cost i'r ysgol)</a:t>
            </a:r>
          </a:p>
          <a:p>
            <a:pPr marL="285750" indent="-285750">
              <a:buFont typeface="Arial" pitchFamily="34" charset="0"/>
              <a:buChar char="•"/>
            </a:pPr>
            <a:endParaRPr lang="en-GB" sz="1600" dirty="0">
              <a:solidFill>
                <a:srgbClr val="000000"/>
              </a:solidFill>
              <a:latin typeface="Lato" panose="020F0502020204030203" pitchFamily="34" charset="77"/>
              <a:ea typeface="Lato" panose="020F0502020204030203" pitchFamily="34" charset="0"/>
              <a:cs typeface="Lato" panose="020F0502020204030203" pitchFamily="34" charset="0"/>
            </a:endParaRPr>
          </a:p>
          <a:p>
            <a:pPr marL="285750" indent="-285750">
              <a:buFont typeface="Arial" pitchFamily="34" charset="0"/>
              <a:buChar char="•"/>
              <a:defRPr b="0" i="0"/>
            </a:pPr>
            <a:r>
              <a:rPr lang="1106" sz="1600" dirty="0">
                <a:solidFill>
                  <a:srgbClr val="000000"/>
                </a:solidFill>
                <a:latin typeface="Lato" panose="020F0502020204030203" pitchFamily="34" charset="77"/>
                <a:ea typeface="Lato" panose="020F0502020204030203" pitchFamily="34" charset="0"/>
                <a:cs typeface="Lato" panose="020F0502020204030203" pitchFamily="34" charset="0"/>
              </a:rPr>
              <a:t>Cyngor i rieni</a:t>
            </a:r>
          </a:p>
          <a:p>
            <a:pPr marL="285750" indent="-285750">
              <a:buFont typeface="Arial" pitchFamily="34" charset="0"/>
              <a:buChar char="•"/>
            </a:pPr>
            <a:endParaRPr lang="en-GB" sz="1600" dirty="0">
              <a:solidFill>
                <a:srgbClr val="000000"/>
              </a:solidFill>
              <a:latin typeface="Lato" panose="020F0502020204030203" pitchFamily="34" charset="77"/>
              <a:ea typeface="Lato" panose="020F0502020204030203" pitchFamily="34" charset="0"/>
              <a:cs typeface="Lato" panose="020F0502020204030203" pitchFamily="34" charset="0"/>
            </a:endParaRPr>
          </a:p>
          <a:p>
            <a:pPr marL="285750" indent="-285750">
              <a:buFont typeface="Arial" pitchFamily="34" charset="0"/>
              <a:buChar char="•"/>
              <a:defRPr b="0" i="0"/>
            </a:pPr>
            <a:r>
              <a:rPr lang="1106" sz="1600" dirty="0">
                <a:solidFill>
                  <a:srgbClr val="000000"/>
                </a:solidFill>
                <a:latin typeface="Lato" panose="020F0502020204030203" pitchFamily="34" charset="77"/>
                <a:ea typeface="Lato" panose="020F0502020204030203" pitchFamily="34" charset="0"/>
                <a:cs typeface="Lato" panose="020F0502020204030203" pitchFamily="34" charset="0"/>
              </a:rPr>
              <a:t>Tudalennau gwag</a:t>
            </a:r>
          </a:p>
          <a:p>
            <a:pPr marL="285750" indent="-285750">
              <a:buFont typeface="Arial" pitchFamily="34" charset="0"/>
              <a:buChar char="•"/>
            </a:pPr>
            <a:endParaRPr lang="en-GB" sz="1600" dirty="0">
              <a:solidFill>
                <a:srgbClr val="000000"/>
              </a:solidFill>
              <a:latin typeface="Lato" panose="020F0502020204030203" pitchFamily="34" charset="77"/>
              <a:ea typeface="Lato" panose="020F0502020204030203" pitchFamily="34" charset="0"/>
              <a:cs typeface="Lato" panose="020F0502020204030203" pitchFamily="34" charset="0"/>
            </a:endParaRPr>
          </a:p>
          <a:p>
            <a:pPr marL="285750" indent="-285750">
              <a:buFont typeface="Arial" pitchFamily="34" charset="0"/>
              <a:buChar char="•"/>
              <a:defRPr b="0" i="0"/>
            </a:pPr>
            <a:r>
              <a:rPr lang="1106" sz="1600" dirty="0">
                <a:solidFill>
                  <a:srgbClr val="000000"/>
                </a:solidFill>
                <a:latin typeface="Lato" panose="020F0502020204030203" pitchFamily="34" charset="77"/>
                <a:ea typeface="Lato" panose="020F0502020204030203" pitchFamily="34" charset="0"/>
                <a:cs typeface="Lato" panose="020F0502020204030203" pitchFamily="34" charset="0"/>
              </a:rPr>
              <a:t>Gall gweithgareddau gael eu gludo/styffylu ynddo – argymhellir A4 neu A5</a:t>
            </a:r>
          </a:p>
          <a:p>
            <a:pPr marL="285750" indent="-285750">
              <a:buFont typeface="Arial" pitchFamily="34" charset="0"/>
              <a:buChar char="•"/>
            </a:pPr>
            <a:endParaRPr lang="en-GB" sz="1600" dirty="0">
              <a:solidFill>
                <a:srgbClr val="000000"/>
              </a:solidFill>
              <a:latin typeface="Lato" panose="020F0502020204030203" pitchFamily="34" charset="77"/>
              <a:ea typeface="Lato" panose="020F0502020204030203" pitchFamily="34" charset="0"/>
              <a:cs typeface="Lato" panose="020F0502020204030203" pitchFamily="34" charset="0"/>
            </a:endParaRPr>
          </a:p>
          <a:p>
            <a:pPr>
              <a:defRPr b="0" i="0"/>
            </a:pPr>
            <a:r>
              <a:rPr lang="1106" sz="1600" b="1" i="1" dirty="0">
                <a:solidFill>
                  <a:srgbClr val="000000"/>
                </a:solidFill>
                <a:latin typeface="Lato" panose="020F0502020204030203" pitchFamily="34" charset="77"/>
                <a:ea typeface="Lato" panose="020F0502020204030203" pitchFamily="34" charset="0"/>
                <a:cs typeface="Lato" panose="020F0502020204030203" pitchFamily="34" charset="0"/>
              </a:rPr>
              <a:t>Yr ysgol sy'n dewis pa ddosbarthiadau/</a:t>
            </a:r>
            <a:br>
              <a:rPr lang="en-GB" sz="1600" b="1" i="1" dirty="0">
                <a:solidFill>
                  <a:srgbClr val="000000"/>
                </a:solidFill>
                <a:latin typeface="Lato" panose="020F0502020204030203" pitchFamily="34" charset="77"/>
                <a:ea typeface="Lato" panose="020F0502020204030203" pitchFamily="34" charset="0"/>
                <a:cs typeface="Lato" panose="020F0502020204030203" pitchFamily="34" charset="0"/>
              </a:rPr>
            </a:br>
            <a:r>
              <a:rPr lang="1106" sz="1600" b="1" i="1" dirty="0">
                <a:solidFill>
                  <a:srgbClr val="000000"/>
                </a:solidFill>
                <a:latin typeface="Lato" panose="020F0502020204030203" pitchFamily="34" charset="77"/>
                <a:ea typeface="Lato" panose="020F0502020204030203" pitchFamily="34" charset="0"/>
                <a:cs typeface="Lato" panose="020F0502020204030203" pitchFamily="34" charset="0"/>
              </a:rPr>
              <a:t>grwpiau blwyddyn sy'n defnyddio'r llyfrau lloffion a'r gweithgareddau. </a:t>
            </a:r>
          </a:p>
        </p:txBody>
      </p:sp>
      <p:cxnSp>
        <p:nvCxnSpPr>
          <p:cNvPr id="4" name="Straight Connector 3">
            <a:extLst>
              <a:ext uri="{FF2B5EF4-FFF2-40B4-BE49-F238E27FC236}">
                <a16:creationId xmlns:a16="http://schemas.microsoft.com/office/drawing/2014/main" id="{C27798A5-DFC2-BEEC-20A6-91B43B5B3081}"/>
              </a:ext>
            </a:extLst>
          </p:cNvPr>
          <p:cNvCxnSpPr>
            <a:cxnSpLocks/>
          </p:cNvCxnSpPr>
          <p:nvPr/>
        </p:nvCxnSpPr>
        <p:spPr>
          <a:xfrm flipH="1">
            <a:off x="4615683" y="2060115"/>
            <a:ext cx="9145" cy="4574851"/>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54241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dirty="0"/>
              <a:t>Marking and Feedback</a:t>
            </a:r>
          </a:p>
          <a:p>
            <a:r>
              <a:rPr lang="1106" sz="3000" b="1" dirty="0"/>
              <a:t>Marcio ac Adborth </a:t>
            </a:r>
          </a:p>
          <a:p>
            <a:endParaRPr lang="en-GB" sz="3000" b="1"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827123" y="2245675"/>
            <a:ext cx="3398309" cy="4062651"/>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dirty="0">
                <a:solidFill>
                  <a:srgbClr val="000000"/>
                </a:solidFill>
                <a:latin typeface="Lato"/>
                <a:ea typeface="Lato"/>
                <a:cs typeface="Lato"/>
              </a:rPr>
              <a:t>No expectation of marking</a:t>
            </a:r>
          </a:p>
          <a:p>
            <a:pPr marL="285750" indent="-285750">
              <a:spcAft>
                <a:spcPts val="1200"/>
              </a:spcAft>
              <a:buFont typeface="Arial" panose="020B0604020202020204" pitchFamily="34" charset="0"/>
              <a:buChar char="•"/>
            </a:pPr>
            <a:r>
              <a:rPr lang="en-GB" dirty="0">
                <a:solidFill>
                  <a:srgbClr val="000000"/>
                </a:solidFill>
                <a:latin typeface="Lato"/>
                <a:ea typeface="Lato"/>
                <a:cs typeface="Lato"/>
              </a:rPr>
              <a:t>Acknowledgement is recommended (small effort comment or sticker)</a:t>
            </a:r>
          </a:p>
          <a:p>
            <a:pPr marL="285750" indent="-285750">
              <a:spcAft>
                <a:spcPts val="1200"/>
              </a:spcAft>
              <a:buFont typeface="Arial" panose="020B0604020202020204" pitchFamily="34" charset="0"/>
              <a:buChar char="•"/>
            </a:pPr>
            <a:r>
              <a:rPr lang="en-GB" dirty="0">
                <a:solidFill>
                  <a:srgbClr val="000000"/>
                </a:solidFill>
                <a:latin typeface="Lato"/>
                <a:ea typeface="Lato"/>
                <a:cs typeface="Lato"/>
              </a:rPr>
              <a:t>Certificate</a:t>
            </a:r>
          </a:p>
          <a:p>
            <a:pPr marL="285750" indent="-285750">
              <a:spcAft>
                <a:spcPts val="1200"/>
              </a:spcAft>
              <a:buFont typeface="Arial" panose="020B0604020202020204" pitchFamily="34" charset="0"/>
              <a:buChar char="•"/>
            </a:pPr>
            <a:endParaRPr lang="en-GB" dirty="0">
              <a:solidFill>
                <a:srgbClr val="000000"/>
              </a:solidFill>
              <a:latin typeface="Lato"/>
              <a:ea typeface="Lato"/>
              <a:cs typeface="Lato"/>
            </a:endParaRPr>
          </a:p>
          <a:p>
            <a:pPr marL="285750" indent="-285750">
              <a:spcAft>
                <a:spcPts val="1200"/>
              </a:spcAft>
              <a:buFont typeface="Arial" pitchFamily="34" charset="0"/>
              <a:buChar char="•"/>
              <a:defRPr b="0" i="0"/>
            </a:pPr>
            <a:r>
              <a:rPr lang="1106" dirty="0">
                <a:solidFill>
                  <a:srgbClr val="000000"/>
                </a:solidFill>
                <a:latin typeface="Lato"/>
                <a:ea typeface="Lato"/>
                <a:cs typeface="Lato"/>
              </a:rPr>
              <a:t>Dim disgwyliad o ran marcio</a:t>
            </a:r>
          </a:p>
          <a:p>
            <a:pPr marL="285750" indent="-285750">
              <a:spcAft>
                <a:spcPts val="1200"/>
              </a:spcAft>
              <a:buFont typeface="Arial" pitchFamily="34" charset="0"/>
              <a:buChar char="•"/>
              <a:defRPr b="0" i="0"/>
            </a:pPr>
            <a:r>
              <a:rPr lang="1106" dirty="0">
                <a:solidFill>
                  <a:srgbClr val="000000"/>
                </a:solidFill>
                <a:latin typeface="Lato"/>
                <a:ea typeface="Lato"/>
                <a:cs typeface="Lato"/>
              </a:rPr>
              <a:t>Argymhellir cydnabyddiaeth (sylw neu sticer bach ar gyfer ymdrech)</a:t>
            </a:r>
          </a:p>
          <a:p>
            <a:pPr marL="285750" indent="-285750">
              <a:spcAft>
                <a:spcPts val="1200"/>
              </a:spcAft>
              <a:buFont typeface="Arial" pitchFamily="34" charset="0"/>
              <a:buChar char="•"/>
              <a:defRPr b="0" i="0"/>
            </a:pPr>
            <a:r>
              <a:rPr lang="1106" dirty="0">
                <a:solidFill>
                  <a:srgbClr val="000000"/>
                </a:solidFill>
                <a:latin typeface="Lato"/>
                <a:ea typeface="Lato"/>
                <a:cs typeface="Lato"/>
              </a:rPr>
              <a:t>Tystysgrif</a:t>
            </a:r>
          </a:p>
        </p:txBody>
      </p:sp>
      <p:pic>
        <p:nvPicPr>
          <p:cNvPr id="15" name="Picture 14">
            <a:extLst>
              <a:ext uri="{FF2B5EF4-FFF2-40B4-BE49-F238E27FC236}">
                <a16:creationId xmlns:a16="http://schemas.microsoft.com/office/drawing/2014/main" id="{DD9C3EE7-7910-8E3E-753C-40D2B4F4B4F4}"/>
              </a:ext>
            </a:extLst>
          </p:cNvPr>
          <p:cNvPicPr>
            <a:picLocks noChangeAspect="1"/>
          </p:cNvPicPr>
          <p:nvPr/>
        </p:nvPicPr>
        <p:blipFill>
          <a:blip r:embed="rId2"/>
          <a:stretch>
            <a:fillRect/>
          </a:stretch>
        </p:blipFill>
        <p:spPr>
          <a:xfrm>
            <a:off x="5408901" y="1799693"/>
            <a:ext cx="3190219" cy="2258751"/>
          </a:xfrm>
          <a:prstGeom prst="rect">
            <a:avLst/>
          </a:prstGeom>
        </p:spPr>
      </p:pic>
      <p:pic>
        <p:nvPicPr>
          <p:cNvPr id="5" name="Graphic 4" descr="Harvey Balls 0% with solid fill">
            <a:extLst>
              <a:ext uri="{FF2B5EF4-FFF2-40B4-BE49-F238E27FC236}">
                <a16:creationId xmlns:a16="http://schemas.microsoft.com/office/drawing/2014/main" id="{187DFFA6-9541-C40E-4E09-76031138C8D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D1E49110-B12C-894C-BB8A-A829FF69E7C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D4C1AB46-3E8E-8619-7492-4CBB4C57772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C852AF47-03AE-090D-907F-346BED1C939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5A528559-E4AE-2967-DB73-BB17E2C5E5C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5CB6938C-CD75-9212-53BC-E007EC1DEE7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3215F108-A3B6-7493-3E4C-C8C45C39C30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E6115678-F6BC-9D44-D798-658B28631EF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cxnSp>
        <p:nvCxnSpPr>
          <p:cNvPr id="2" name="Straight Connector 1">
            <a:extLst>
              <a:ext uri="{FF2B5EF4-FFF2-40B4-BE49-F238E27FC236}">
                <a16:creationId xmlns:a16="http://schemas.microsoft.com/office/drawing/2014/main" id="{FDF71BF3-C73B-43A1-6669-2F8E9197774D}"/>
              </a:ext>
            </a:extLst>
          </p:cNvPr>
          <p:cNvCxnSpPr>
            <a:cxnSpLocks/>
          </p:cNvCxnSpPr>
          <p:nvPr/>
        </p:nvCxnSpPr>
        <p:spPr>
          <a:xfrm flipH="1">
            <a:off x="932689" y="4285421"/>
            <a:ext cx="3547871"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E103B65B-8071-A036-7AA4-4D3E0AA4E21A}"/>
              </a:ext>
            </a:extLst>
          </p:cNvPr>
          <p:cNvPicPr>
            <a:picLocks noChangeAspect="1"/>
          </p:cNvPicPr>
          <p:nvPr/>
        </p:nvPicPr>
        <p:blipFill>
          <a:blip r:embed="rId19"/>
          <a:stretch>
            <a:fillRect/>
          </a:stretch>
        </p:blipFill>
        <p:spPr>
          <a:xfrm>
            <a:off x="5408901" y="4349739"/>
            <a:ext cx="3190218" cy="2198560"/>
          </a:xfrm>
          <a:prstGeom prst="rect">
            <a:avLst/>
          </a:prstGeom>
        </p:spPr>
      </p:pic>
    </p:spTree>
    <p:extLst>
      <p:ext uri="{BB962C8B-B14F-4D97-AF65-F5344CB8AC3E}">
        <p14:creationId xmlns:p14="http://schemas.microsoft.com/office/powerpoint/2010/main" val="36142929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38B9B-31F3-8D23-9BAE-A260889013C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1165B069-5C3B-ED2E-E504-547DF8B454EE}"/>
              </a:ext>
            </a:extLst>
          </p:cNvPr>
          <p:cNvSpPr>
            <a:spLocks noGrp="1"/>
          </p:cNvSpPr>
          <p:nvPr>
            <p:ph type="body" sz="quarter" idx="13"/>
          </p:nvPr>
        </p:nvSpPr>
        <p:spPr>
          <a:xfrm>
            <a:off x="384463" y="142485"/>
            <a:ext cx="8376656" cy="1158745"/>
          </a:xfrm>
        </p:spPr>
        <p:txBody>
          <a:bodyPr/>
          <a:lstStyle/>
          <a:p>
            <a:r>
              <a:rPr lang="en-GB" sz="2400" b="1" dirty="0"/>
              <a:t>Case Study – </a:t>
            </a:r>
            <a:r>
              <a:rPr lang="en-GB" sz="2400" b="1" dirty="0" err="1"/>
              <a:t>Cotmanhay</a:t>
            </a:r>
            <a:r>
              <a:rPr lang="en-GB" sz="2400" b="1" dirty="0"/>
              <a:t> Junior School</a:t>
            </a:r>
          </a:p>
          <a:p>
            <a:r>
              <a:rPr lang="en-GB" sz="2400" b="1" dirty="0"/>
              <a:t>67% FSM</a:t>
            </a:r>
          </a:p>
          <a:p>
            <a:pPr>
              <a:defRPr b="0" i="0"/>
            </a:pPr>
            <a:r>
              <a:rPr lang="1106" sz="2400" b="1" dirty="0"/>
              <a:t>Astudiaeth Achos – Ysgol Gynradd Cotmanhay</a:t>
            </a:r>
          </a:p>
          <a:p>
            <a:pPr>
              <a:defRPr b="0" i="0"/>
            </a:pPr>
            <a:r>
              <a:rPr lang="1106" sz="2400" b="1" dirty="0"/>
              <a:t>67% prydau ysgol am ddim</a:t>
            </a:r>
          </a:p>
        </p:txBody>
      </p:sp>
      <p:sp>
        <p:nvSpPr>
          <p:cNvPr id="7" name="Rectangle 6">
            <a:extLst>
              <a:ext uri="{FF2B5EF4-FFF2-40B4-BE49-F238E27FC236}">
                <a16:creationId xmlns:a16="http://schemas.microsoft.com/office/drawing/2014/main" id="{23EF2B6C-BA8B-98B4-7D9C-4D2A2F3110DA}"/>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19A8AB51-1E08-0A28-2AA1-A931EB98C36E}"/>
              </a:ext>
            </a:extLst>
          </p:cNvPr>
          <p:cNvSpPr txBox="1"/>
          <p:nvPr/>
        </p:nvSpPr>
        <p:spPr>
          <a:xfrm>
            <a:off x="827124" y="2245675"/>
            <a:ext cx="3884646" cy="3693319"/>
          </a:xfrm>
          <a:prstGeom prst="rect">
            <a:avLst/>
          </a:prstGeom>
          <a:noFill/>
        </p:spPr>
        <p:txBody>
          <a:bodyPr wrap="square" lIns="91440" tIns="45720" rIns="91440" bIns="45720" rtlCol="0" anchor="t">
            <a:spAutoFit/>
          </a:bodyPr>
          <a:lstStyle/>
          <a:p>
            <a:pPr marL="342900" indent="-342900">
              <a:buFont typeface="Arial" panose="020B0604020202020204" pitchFamily="34" charset="0"/>
              <a:buChar char="•"/>
            </a:pPr>
            <a:r>
              <a:rPr lang="en-GB" dirty="0">
                <a:solidFill>
                  <a:srgbClr val="000000"/>
                </a:solidFill>
                <a:latin typeface="Lato" panose="020F0502020204030203" pitchFamily="34" charset="0"/>
                <a:ea typeface="Lato" panose="020F0502020204030203" pitchFamily="34" charset="0"/>
                <a:cs typeface="Lato" panose="020F0502020204030203" pitchFamily="34" charset="0"/>
              </a:rPr>
              <a:t>Sent home activities weekly</a:t>
            </a:r>
          </a:p>
          <a:p>
            <a:pPr marL="342900" indent="-342900">
              <a:buFont typeface="Arial" panose="020B0604020202020204" pitchFamily="34" charset="0"/>
              <a:buChar char="•"/>
            </a:pPr>
            <a:r>
              <a:rPr lang="en-GB" dirty="0">
                <a:solidFill>
                  <a:srgbClr val="000000"/>
                </a:solidFill>
                <a:latin typeface="Lato" panose="020F0502020204030203" pitchFamily="34" charset="0"/>
                <a:ea typeface="Lato" panose="020F0502020204030203" pitchFamily="34" charset="0"/>
                <a:cs typeface="Lato" panose="020F0502020204030203" pitchFamily="34" charset="0"/>
              </a:rPr>
              <a:t>Started in Year 3, then rolled out into Year 6 and Year 4.</a:t>
            </a:r>
          </a:p>
          <a:p>
            <a:pPr marL="342900" indent="-342900">
              <a:buFont typeface="Arial" panose="020B0604020202020204" pitchFamily="34" charset="0"/>
              <a:buChar char="•"/>
            </a:pPr>
            <a:r>
              <a:rPr lang="en-GB" dirty="0">
                <a:solidFill>
                  <a:srgbClr val="000000"/>
                </a:solidFill>
                <a:latin typeface="Lato" panose="020F0502020204030203" pitchFamily="34" charset="0"/>
                <a:ea typeface="Lato" panose="020F0502020204030203" pitchFamily="34" charset="0"/>
                <a:cs typeface="Lato" panose="020F0502020204030203" pitchFamily="34" charset="0"/>
              </a:rPr>
              <a:t>100% parental engagement</a:t>
            </a:r>
          </a:p>
          <a:p>
            <a:pPr marL="342900" indent="-342900">
              <a:buFont typeface="Arial" panose="020B0604020202020204" pitchFamily="34" charset="0"/>
              <a:buChar char="•"/>
            </a:pPr>
            <a:endParaRPr lang="en-GB" dirty="0">
              <a:solidFill>
                <a:srgbClr val="000000"/>
              </a:solidFill>
              <a:latin typeface="Lato" panose="020F0502020204030203" pitchFamily="34" charset="0"/>
              <a:ea typeface="Lato" panose="020F0502020204030203" pitchFamily="34" charset="0"/>
              <a:cs typeface="Lato" panose="020F0502020204030203" pitchFamily="34" charset="0"/>
            </a:endParaRPr>
          </a:p>
          <a:p>
            <a:pPr marL="342900" indent="-342900">
              <a:buFont typeface="Arial" panose="020B0604020202020204" pitchFamily="34" charset="0"/>
              <a:buChar char="•"/>
            </a:pPr>
            <a:endParaRPr lang="en-GB" dirty="0">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fontAlgn="base">
              <a:buFont typeface="Arial" panose="020B0604020202020204" pitchFamily="34" charset="0"/>
              <a:buChar char="•"/>
            </a:pP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Anfonwyd</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gweithgareddau</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adrefbob</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wythnos</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a:t>
            </a:r>
          </a:p>
          <a:p>
            <a:pPr marL="285750" indent="-285750" fontAlgn="base">
              <a:buFont typeface="Arial" panose="020B0604020202020204" pitchFamily="34" charset="0"/>
              <a:buChar char="•"/>
            </a:pP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Dechreuwyd</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ym</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Mlwyddyn</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3,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ynaeu</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cyflwyno</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i</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Flwyddyn</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6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aBlwyddyn</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4​</a:t>
            </a:r>
          </a:p>
          <a:p>
            <a:pPr marL="285750" indent="-285750" fontAlgn="base">
              <a:buFont typeface="Arial" panose="020B0604020202020204" pitchFamily="34" charset="0"/>
              <a:buChar char="•"/>
            </a:pP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Ymgysylltiad</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dirty="0" err="1">
                <a:solidFill>
                  <a:srgbClr val="000000"/>
                </a:solidFill>
                <a:latin typeface="Lato" panose="020F0502020204030203" pitchFamily="34" charset="0"/>
                <a:ea typeface="Lato" panose="020F0502020204030203" pitchFamily="34" charset="0"/>
                <a:cs typeface="Lato" panose="020F0502020204030203" pitchFamily="34" charset="0"/>
              </a:rPr>
              <a:t>rhieni</a:t>
            </a:r>
            <a:r>
              <a:rPr lang="en-US" dirty="0">
                <a:solidFill>
                  <a:srgbClr val="000000"/>
                </a:solidFill>
                <a:latin typeface="Lato" panose="020F0502020204030203" pitchFamily="34" charset="0"/>
                <a:ea typeface="Lato" panose="020F0502020204030203" pitchFamily="34" charset="0"/>
                <a:cs typeface="Lato" panose="020F0502020204030203" pitchFamily="34" charset="0"/>
              </a:rPr>
              <a:t> 100%</a:t>
            </a:r>
          </a:p>
          <a:p>
            <a:pPr marL="342900" indent="-342900">
              <a:buFont typeface="Arial" panose="020B0604020202020204" pitchFamily="34" charset="0"/>
              <a:buChar char="•"/>
            </a:pPr>
            <a:endParaRPr lang="en-GB" dirty="0">
              <a:solidFill>
                <a:srgbClr val="000000"/>
              </a:solidFill>
              <a:latin typeface="Lato" panose="020F0502020204030203" pitchFamily="34" charset="0"/>
              <a:ea typeface="Lato" panose="020F0502020204030203" pitchFamily="34" charset="0"/>
              <a:cs typeface="Lato" panose="020F0502020204030203" pitchFamily="34" charset="0"/>
            </a:endParaRPr>
          </a:p>
        </p:txBody>
      </p:sp>
      <p:pic>
        <p:nvPicPr>
          <p:cNvPr id="5" name="Picture 4">
            <a:extLst>
              <a:ext uri="{FF2B5EF4-FFF2-40B4-BE49-F238E27FC236}">
                <a16:creationId xmlns:a16="http://schemas.microsoft.com/office/drawing/2014/main" id="{4351E6F8-4F59-8407-3D35-FE449D70DF65}"/>
              </a:ext>
            </a:extLst>
          </p:cNvPr>
          <p:cNvPicPr>
            <a:picLocks noChangeAspect="1"/>
          </p:cNvPicPr>
          <p:nvPr/>
        </p:nvPicPr>
        <p:blipFill>
          <a:blip r:embed="rId2"/>
          <a:stretch>
            <a:fillRect/>
          </a:stretch>
        </p:blipFill>
        <p:spPr>
          <a:xfrm>
            <a:off x="4117989" y="5021042"/>
            <a:ext cx="4983633" cy="1711280"/>
          </a:xfrm>
          <a:prstGeom prst="rect">
            <a:avLst/>
          </a:prstGeom>
        </p:spPr>
      </p:pic>
      <p:sp>
        <p:nvSpPr>
          <p:cNvPr id="6" name="TextBox 5">
            <a:extLst>
              <a:ext uri="{FF2B5EF4-FFF2-40B4-BE49-F238E27FC236}">
                <a16:creationId xmlns:a16="http://schemas.microsoft.com/office/drawing/2014/main" id="{806E2F90-9AF3-FB6F-DAD6-C67B9DAA43A5}"/>
              </a:ext>
            </a:extLst>
          </p:cNvPr>
          <p:cNvSpPr txBox="1"/>
          <p:nvPr/>
        </p:nvSpPr>
        <p:spPr>
          <a:xfrm>
            <a:off x="4993997" y="2153168"/>
            <a:ext cx="3884645" cy="2723823"/>
          </a:xfrm>
          <a:prstGeom prst="rect">
            <a:avLst/>
          </a:prstGeom>
          <a:noFill/>
          <a:ln w="38100">
            <a:solidFill>
              <a:srgbClr val="00304A"/>
            </a:solidFill>
          </a:ln>
        </p:spPr>
        <p:txBody>
          <a:bodyPr wrap="square" lIns="91440" tIns="45720" rIns="91440" bIns="45720" rtlCol="0" anchor="t">
            <a:spAutoFit/>
          </a:bodyPr>
          <a:lstStyle/>
          <a:p>
            <a:pPr algn="ctr">
              <a:spcAft>
                <a:spcPts val="1800"/>
              </a:spcAft>
            </a:pPr>
            <a:r>
              <a:rPr lang="en-GB" sz="1400" b="1" i="1" dirty="0">
                <a:solidFill>
                  <a:srgbClr val="00304A"/>
                </a:solidFill>
                <a:latin typeface="Lato" panose="020F0502020204030203" pitchFamily="34" charset="0"/>
                <a:ea typeface="Lato" panose="020F0502020204030203" pitchFamily="34" charset="0"/>
                <a:cs typeface="Lato" panose="020F0502020204030203" pitchFamily="34" charset="0"/>
              </a:rPr>
              <a:t>“I’ve realised how much I can do.”</a:t>
            </a:r>
          </a:p>
          <a:p>
            <a:pPr algn="ctr">
              <a:spcAft>
                <a:spcPts val="1800"/>
              </a:spcAft>
            </a:pPr>
            <a:r>
              <a:rPr lang="en-GB" sz="1400" b="1" i="1" dirty="0">
                <a:solidFill>
                  <a:srgbClr val="00304A"/>
                </a:solidFill>
                <a:latin typeface="Lato" panose="020F0502020204030203" pitchFamily="34" charset="0"/>
                <a:ea typeface="Lato" panose="020F0502020204030203" pitchFamily="34" charset="0"/>
                <a:cs typeface="Lato" panose="020F0502020204030203" pitchFamily="34" charset="0"/>
              </a:rPr>
              <a:t>“It’s helped me have better confidence.”</a:t>
            </a:r>
          </a:p>
          <a:p>
            <a:pPr algn="ctr">
              <a:spcAft>
                <a:spcPts val="1800"/>
              </a:spcAft>
            </a:pPr>
            <a:r>
              <a:rPr lang="en-GB" sz="1400" b="1" i="1" dirty="0">
                <a:solidFill>
                  <a:srgbClr val="00304A"/>
                </a:solidFill>
                <a:latin typeface="Lato" panose="020F0502020204030203" pitchFamily="34" charset="0"/>
                <a:ea typeface="Lato" panose="020F0502020204030203" pitchFamily="34" charset="0"/>
                <a:cs typeface="Lato" panose="020F0502020204030203" pitchFamily="34" charset="0"/>
              </a:rPr>
              <a:t>“My parents have started to like maths more.”</a:t>
            </a:r>
          </a:p>
          <a:p>
            <a:pPr algn="ctr" fontAlgn="base"/>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Dw</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i</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wedi</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sylweddoli</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gymaint</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ygalla</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i</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ei</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wneud</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a:t>
            </a:r>
          </a:p>
          <a:p>
            <a:pPr algn="ctr" fontAlgn="base"/>
            <a:r>
              <a:rPr lang="en-US" sz="1400" dirty="0">
                <a:solidFill>
                  <a:srgbClr val="00304A"/>
                </a:solidFill>
                <a:latin typeface="Lato" panose="020F0502020204030203" pitchFamily="34" charset="0"/>
                <a:ea typeface="Lato" panose="020F0502020204030203" pitchFamily="34" charset="0"/>
                <a:cs typeface="Lato" panose="020F0502020204030203" pitchFamily="34" charset="0"/>
              </a:rPr>
              <a:t>​</a:t>
            </a:r>
          </a:p>
          <a:p>
            <a:pPr algn="ctr" fontAlgn="base"/>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“Mae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wedi</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fy</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helpu</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i</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fod</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â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mwy</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ohyder</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a:t>
            </a:r>
            <a:r>
              <a:rPr lang="en-US" sz="1400" dirty="0">
                <a:solidFill>
                  <a:srgbClr val="00304A"/>
                </a:solidFill>
                <a:latin typeface="Lato" panose="020F0502020204030203" pitchFamily="34" charset="0"/>
                <a:ea typeface="Lato" panose="020F0502020204030203" pitchFamily="34" charset="0"/>
                <a:cs typeface="Lato" panose="020F0502020204030203" pitchFamily="34" charset="0"/>
              </a:rPr>
              <a:t>​</a:t>
            </a:r>
          </a:p>
          <a:p>
            <a:pPr algn="ctr" fontAlgn="base"/>
            <a:endParaRPr lang="en-US" sz="1400" dirty="0">
              <a:solidFill>
                <a:srgbClr val="00304A"/>
              </a:solidFill>
              <a:latin typeface="Lato" panose="020F0502020204030203" pitchFamily="34" charset="0"/>
              <a:ea typeface="Lato" panose="020F0502020204030203" pitchFamily="34" charset="0"/>
              <a:cs typeface="Lato" panose="020F0502020204030203" pitchFamily="34" charset="0"/>
            </a:endParaRPr>
          </a:p>
          <a:p>
            <a:pPr algn="ctr" fontAlgn="base"/>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“Mae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fy</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rhieni</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wedi</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dechrau</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hoffimathemateg</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rgbClr val="00304A"/>
                </a:solidFill>
                <a:latin typeface="Lato" panose="020F0502020204030203" pitchFamily="34" charset="0"/>
                <a:ea typeface="Lato" panose="020F0502020204030203" pitchFamily="34" charset="0"/>
                <a:cs typeface="Lato" panose="020F0502020204030203" pitchFamily="34" charset="0"/>
              </a:rPr>
              <a:t>mwy</a:t>
            </a:r>
            <a:r>
              <a:rPr lang="en-US" sz="1400" b="1" i="1" dirty="0">
                <a:solidFill>
                  <a:srgbClr val="00304A"/>
                </a:solidFill>
                <a:latin typeface="Lato" panose="020F0502020204030203" pitchFamily="34" charset="0"/>
                <a:ea typeface="Lato" panose="020F0502020204030203" pitchFamily="34" charset="0"/>
                <a:cs typeface="Lato" panose="020F0502020204030203" pitchFamily="34" charset="0"/>
              </a:rPr>
              <a:t>.”</a:t>
            </a:r>
            <a:r>
              <a:rPr lang="en-US" sz="1400" dirty="0">
                <a:solidFill>
                  <a:srgbClr val="00304A"/>
                </a:solidFill>
                <a:latin typeface="Lato" panose="020F0502020204030203" pitchFamily="34" charset="0"/>
                <a:ea typeface="Lato" panose="020F0502020204030203" pitchFamily="34" charset="0"/>
                <a:cs typeface="Lato" panose="020F0502020204030203" pitchFamily="34" charset="0"/>
              </a:rPr>
              <a:t>​</a:t>
            </a:r>
          </a:p>
        </p:txBody>
      </p:sp>
      <p:pic>
        <p:nvPicPr>
          <p:cNvPr id="8" name="Graphic 7" descr="Harvey Balls 0% with solid fill">
            <a:extLst>
              <a:ext uri="{FF2B5EF4-FFF2-40B4-BE49-F238E27FC236}">
                <a16:creationId xmlns:a16="http://schemas.microsoft.com/office/drawing/2014/main" id="{4C77F7A5-1584-6D62-17DD-AE846921ED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0" name="Graphic 9" descr="Harvey Balls 15% with solid fill">
            <a:extLst>
              <a:ext uri="{FF2B5EF4-FFF2-40B4-BE49-F238E27FC236}">
                <a16:creationId xmlns:a16="http://schemas.microsoft.com/office/drawing/2014/main" id="{C1B90A06-EF5E-4EE7-14E6-57B997521D0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2" name="Graphic 11" descr="Tea with solid fill">
            <a:extLst>
              <a:ext uri="{FF2B5EF4-FFF2-40B4-BE49-F238E27FC236}">
                <a16:creationId xmlns:a16="http://schemas.microsoft.com/office/drawing/2014/main" id="{8E82384C-E2BB-2B4C-BBBE-640DA8F42D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5" name="Graphic 14" descr="Harvey Balls 40% with solid fill">
            <a:extLst>
              <a:ext uri="{FF2B5EF4-FFF2-40B4-BE49-F238E27FC236}">
                <a16:creationId xmlns:a16="http://schemas.microsoft.com/office/drawing/2014/main" id="{319E8199-5B8F-43BE-F095-C040A1B7996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6" name="Graphic 25" descr="Harvey Balls 25% with solid fill">
            <a:extLst>
              <a:ext uri="{FF2B5EF4-FFF2-40B4-BE49-F238E27FC236}">
                <a16:creationId xmlns:a16="http://schemas.microsoft.com/office/drawing/2014/main" id="{C49FBF97-392E-DD8F-3530-515B1227979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8" name="Graphic 27" descr="Harvey Balls 100% with solid fill">
            <a:extLst>
              <a:ext uri="{FF2B5EF4-FFF2-40B4-BE49-F238E27FC236}">
                <a16:creationId xmlns:a16="http://schemas.microsoft.com/office/drawing/2014/main" id="{2E85FE78-3BE4-7D1A-2390-FAE5B25A607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30" name="Graphic 29" descr="Harvey Balls 65% with solid fill">
            <a:extLst>
              <a:ext uri="{FF2B5EF4-FFF2-40B4-BE49-F238E27FC236}">
                <a16:creationId xmlns:a16="http://schemas.microsoft.com/office/drawing/2014/main" id="{D197976F-310B-CA9C-1651-2C48F66EF230}"/>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2" name="Graphic 31" descr="Harvey Balls 90% with solid fill">
            <a:extLst>
              <a:ext uri="{FF2B5EF4-FFF2-40B4-BE49-F238E27FC236}">
                <a16:creationId xmlns:a16="http://schemas.microsoft.com/office/drawing/2014/main" id="{78DCABE2-46A5-C6E0-7CF5-10CDA7CEC81B}"/>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cxnSp>
        <p:nvCxnSpPr>
          <p:cNvPr id="2" name="Straight Connector 1">
            <a:extLst>
              <a:ext uri="{FF2B5EF4-FFF2-40B4-BE49-F238E27FC236}">
                <a16:creationId xmlns:a16="http://schemas.microsoft.com/office/drawing/2014/main" id="{92062DD9-B936-95AA-2EE6-1E4643584643}"/>
              </a:ext>
            </a:extLst>
          </p:cNvPr>
          <p:cNvCxnSpPr>
            <a:cxnSpLocks/>
          </p:cNvCxnSpPr>
          <p:nvPr/>
        </p:nvCxnSpPr>
        <p:spPr>
          <a:xfrm flipH="1">
            <a:off x="904980" y="3638876"/>
            <a:ext cx="3547871"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81613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567C7-DA48-2C7B-A1B8-DE82C6793F0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DAC95FCC-B18F-2BE4-B08C-E64303F9CBD3}"/>
              </a:ext>
            </a:extLst>
          </p:cNvPr>
          <p:cNvSpPr>
            <a:spLocks noGrp="1"/>
          </p:cNvSpPr>
          <p:nvPr>
            <p:ph type="body" sz="quarter" idx="13"/>
          </p:nvPr>
        </p:nvSpPr>
        <p:spPr/>
        <p:txBody>
          <a:bodyPr/>
          <a:lstStyle/>
          <a:p>
            <a:r>
              <a:rPr lang="en-GB" sz="3000" b="1" dirty="0"/>
              <a:t>Impact</a:t>
            </a:r>
          </a:p>
          <a:p>
            <a:r>
              <a:rPr lang="en-GB" sz="3000" b="1" dirty="0" err="1"/>
              <a:t>Effaith</a:t>
            </a:r>
            <a:endParaRPr lang="en-GB" sz="3000" b="1" dirty="0"/>
          </a:p>
        </p:txBody>
      </p:sp>
      <p:sp>
        <p:nvSpPr>
          <p:cNvPr id="7" name="Rectangle 6">
            <a:extLst>
              <a:ext uri="{FF2B5EF4-FFF2-40B4-BE49-F238E27FC236}">
                <a16:creationId xmlns:a16="http://schemas.microsoft.com/office/drawing/2014/main" id="{5ED10CD6-53A1-DE4C-37B1-DBA71B1A1DAF}"/>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BCA63B06-053F-E184-CA0B-0998BC725140}"/>
              </a:ext>
            </a:extLst>
          </p:cNvPr>
          <p:cNvSpPr txBox="1"/>
          <p:nvPr/>
        </p:nvSpPr>
        <p:spPr>
          <a:xfrm>
            <a:off x="925617" y="2127451"/>
            <a:ext cx="3218404" cy="738664"/>
          </a:xfrm>
          <a:prstGeom prst="rect">
            <a:avLst/>
          </a:prstGeom>
          <a:noFill/>
        </p:spPr>
        <p:txBody>
          <a:bodyPr wrap="square" lIns="91440" tIns="45720" rIns="91440" bIns="45720" rtlCol="0" anchor="t">
            <a:spAutoFit/>
          </a:bodyPr>
          <a:lstStyle/>
          <a:p>
            <a:pPr>
              <a:spcAft>
                <a:spcPts val="1200"/>
              </a:spcAft>
            </a:pPr>
            <a:r>
              <a:rPr lang="en-GB" sz="1400" b="1" dirty="0">
                <a:solidFill>
                  <a:srgbClr val="000000"/>
                </a:solidFill>
                <a:latin typeface="Lato" panose="020F0502020204030203" pitchFamily="34" charset="0"/>
                <a:ea typeface="Lato" panose="020F0502020204030203" pitchFamily="34" charset="0"/>
                <a:cs typeface="Lato" panose="020F0502020204030203" pitchFamily="34" charset="0"/>
              </a:rPr>
              <a:t>81% of parents/carers feel better able to support their child with maths learning.</a:t>
            </a:r>
          </a:p>
        </p:txBody>
      </p:sp>
      <p:sp>
        <p:nvSpPr>
          <p:cNvPr id="6" name="TextBox 5">
            <a:extLst>
              <a:ext uri="{FF2B5EF4-FFF2-40B4-BE49-F238E27FC236}">
                <a16:creationId xmlns:a16="http://schemas.microsoft.com/office/drawing/2014/main" id="{13D0D41B-2B60-3E2B-F8EA-ECB320716E06}"/>
              </a:ext>
            </a:extLst>
          </p:cNvPr>
          <p:cNvSpPr txBox="1"/>
          <p:nvPr/>
        </p:nvSpPr>
        <p:spPr>
          <a:xfrm>
            <a:off x="827123" y="2949642"/>
            <a:ext cx="3606332" cy="3462486"/>
          </a:xfrm>
          <a:prstGeom prst="rect">
            <a:avLst/>
          </a:prstGeom>
          <a:solidFill>
            <a:srgbClr val="3AB4AD"/>
          </a:solidFill>
          <a:ln w="38100">
            <a:noFill/>
          </a:ln>
        </p:spPr>
        <p:txBody>
          <a:bodyPr wrap="square" lIns="91440" tIns="45720" rIns="91440" bIns="45720" rtlCol="0" anchor="t">
            <a:spAutoFit/>
          </a:bodyPr>
          <a:lstStyle/>
          <a:p>
            <a:pPr algn="ctr">
              <a:spcAft>
                <a:spcPts val="1800"/>
              </a:spcAft>
            </a:pPr>
            <a:r>
              <a:rPr lang="en-GB" sz="1200" b="1" i="1" dirty="0">
                <a:solidFill>
                  <a:schemeClr val="bg1"/>
                </a:solidFill>
                <a:latin typeface="Lato"/>
                <a:ea typeface="Lato"/>
                <a:cs typeface="Lato"/>
              </a:rPr>
              <a:t>“I would definitely recommend the scrapbooks – they’re a game changer.”</a:t>
            </a:r>
          </a:p>
          <a:p>
            <a:pPr algn="ctr">
              <a:spcAft>
                <a:spcPts val="1800"/>
              </a:spcAft>
            </a:pPr>
            <a:r>
              <a:rPr lang="en-GB" sz="1200" b="1" i="1" dirty="0">
                <a:solidFill>
                  <a:schemeClr val="bg1"/>
                </a:solidFill>
                <a:latin typeface="Lato"/>
                <a:ea typeface="Lato"/>
                <a:cs typeface="Lato"/>
              </a:rPr>
              <a:t>“The scrapbooks have worked so well. Engagement has been really good including from deprived families.”</a:t>
            </a:r>
          </a:p>
          <a:p>
            <a:pPr algn="ctr">
              <a:spcAft>
                <a:spcPts val="1800"/>
              </a:spcAft>
            </a:pPr>
            <a:r>
              <a:rPr lang="en-GB" sz="1200" b="1" i="1" dirty="0">
                <a:solidFill>
                  <a:schemeClr val="bg1"/>
                </a:solidFill>
                <a:latin typeface="Lato"/>
                <a:ea typeface="Lato"/>
                <a:cs typeface="Lato"/>
              </a:rPr>
              <a:t>“We’ve noticed a lot more dads getting involved.”</a:t>
            </a:r>
          </a:p>
          <a:p>
            <a:pPr algn="ctr">
              <a:spcAft>
                <a:spcPts val="1800"/>
              </a:spcAft>
            </a:pPr>
            <a:r>
              <a:rPr lang="en-GB" sz="1200" b="1" i="1" dirty="0">
                <a:solidFill>
                  <a:schemeClr val="bg1"/>
                </a:solidFill>
                <a:latin typeface="Lato"/>
                <a:ea typeface="Lato"/>
                <a:cs typeface="Lato"/>
              </a:rPr>
              <a:t>“There has been a definite increase in parental engagement. Parents are interested and asking questions. Children are keen and proud of their homework.”</a:t>
            </a:r>
          </a:p>
          <a:p>
            <a:pPr algn="ctr">
              <a:spcAft>
                <a:spcPts val="1800"/>
              </a:spcAft>
            </a:pPr>
            <a:r>
              <a:rPr lang="en-GB" sz="1200" b="1" i="1" dirty="0">
                <a:solidFill>
                  <a:schemeClr val="bg1"/>
                </a:solidFill>
                <a:latin typeface="Lato"/>
                <a:ea typeface="Lato"/>
                <a:cs typeface="Lato"/>
              </a:rPr>
              <a:t>“EAL families are much more engaged.”</a:t>
            </a:r>
          </a:p>
          <a:p>
            <a:pPr algn="ctr">
              <a:spcAft>
                <a:spcPts val="1800"/>
              </a:spcAft>
            </a:pPr>
            <a:r>
              <a:rPr lang="en-GB" sz="1200" b="1" i="1" dirty="0">
                <a:solidFill>
                  <a:schemeClr val="bg1"/>
                </a:solidFill>
                <a:latin typeface="Lato"/>
                <a:ea typeface="Lato"/>
                <a:cs typeface="Lato"/>
              </a:rPr>
              <a:t>(Maths Leads)</a:t>
            </a:r>
          </a:p>
        </p:txBody>
      </p:sp>
      <p:pic>
        <p:nvPicPr>
          <p:cNvPr id="5" name="Graphic 4" descr="Harvey Balls 0% with solid fill">
            <a:extLst>
              <a:ext uri="{FF2B5EF4-FFF2-40B4-BE49-F238E27FC236}">
                <a16:creationId xmlns:a16="http://schemas.microsoft.com/office/drawing/2014/main" id="{701FCFBA-2780-0287-D17B-3D6553CB12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9" name="Graphic 8" descr="Harvey Balls 15% with solid fill">
            <a:extLst>
              <a:ext uri="{FF2B5EF4-FFF2-40B4-BE49-F238E27FC236}">
                <a16:creationId xmlns:a16="http://schemas.microsoft.com/office/drawing/2014/main" id="{EB150E7F-178E-FF68-E709-F721BEDF8E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1" name="Graphic 10" descr="Tea with solid fill">
            <a:extLst>
              <a:ext uri="{FF2B5EF4-FFF2-40B4-BE49-F238E27FC236}">
                <a16:creationId xmlns:a16="http://schemas.microsoft.com/office/drawing/2014/main" id="{9D516297-2883-D6F7-5646-B8140943869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3" name="Graphic 12" descr="Harvey Balls 40% with solid fill">
            <a:extLst>
              <a:ext uri="{FF2B5EF4-FFF2-40B4-BE49-F238E27FC236}">
                <a16:creationId xmlns:a16="http://schemas.microsoft.com/office/drawing/2014/main" id="{DEB1C877-67EF-355F-ED07-457992B13B8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5D3E95E4-7B1F-DC15-1617-24453D934B8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5186F10F-EFA4-D710-740D-0F2308A191A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A9D8C29E-E8CB-B965-DB5E-EB0330853E7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37B93266-8E88-8576-05F9-C583BD183427}"/>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10" name="TextBox 9">
            <a:extLst>
              <a:ext uri="{FF2B5EF4-FFF2-40B4-BE49-F238E27FC236}">
                <a16:creationId xmlns:a16="http://schemas.microsoft.com/office/drawing/2014/main" id="{214EB62A-A772-D598-3236-678ABD8393C3}"/>
              </a:ext>
            </a:extLst>
          </p:cNvPr>
          <p:cNvSpPr txBox="1"/>
          <p:nvPr/>
        </p:nvSpPr>
        <p:spPr>
          <a:xfrm>
            <a:off x="4999980" y="2035532"/>
            <a:ext cx="3795677" cy="738664"/>
          </a:xfrm>
          <a:prstGeom prst="rect">
            <a:avLst/>
          </a:prstGeom>
          <a:noFill/>
        </p:spPr>
        <p:txBody>
          <a:bodyPr wrap="square" lIns="91440" tIns="45720" rIns="91440" bIns="45720" rtlCol="0" anchor="t">
            <a:spAutoFit/>
          </a:bodyPr>
          <a:lstStyle/>
          <a:p>
            <a:pPr>
              <a:spcAft>
                <a:spcPts val="1200"/>
              </a:spcAft>
            </a:pP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Mae81%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o'r</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rhieni</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gofalwyr</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yn</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teimlo</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eu</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bod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yn</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gallu</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cefnogi</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euplentyn</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yn</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well o ran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dysgu</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400" b="1" dirty="0" err="1">
                <a:solidFill>
                  <a:srgbClr val="000000"/>
                </a:solidFill>
                <a:latin typeface="Lato" panose="020F0502020204030203" pitchFamily="34" charset="0"/>
                <a:ea typeface="Lato" panose="020F0502020204030203" pitchFamily="34" charset="0"/>
                <a:cs typeface="Lato" panose="020F0502020204030203" pitchFamily="34" charset="0"/>
              </a:rPr>
              <a:t>mathemateg</a:t>
            </a:r>
            <a:r>
              <a:rPr lang="en-US" sz="1400" b="1" dirty="0">
                <a:solidFill>
                  <a:srgbClr val="000000"/>
                </a:solidFill>
                <a:latin typeface="Lato" panose="020F0502020204030203" pitchFamily="34" charset="0"/>
                <a:ea typeface="Lato" panose="020F0502020204030203" pitchFamily="34" charset="0"/>
                <a:cs typeface="Lato" panose="020F0502020204030203" pitchFamily="34" charset="0"/>
              </a:rPr>
              <a:t>.</a:t>
            </a:r>
            <a:endParaRPr lang="en-GB" sz="1400" b="1" dirty="0">
              <a:solidFill>
                <a:srgbClr val="000000"/>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a16="http://schemas.microsoft.com/office/drawing/2014/main" id="{0480EEFF-3B11-FF2C-C6E3-8E530587DAF7}"/>
              </a:ext>
            </a:extLst>
          </p:cNvPr>
          <p:cNvSpPr txBox="1"/>
          <p:nvPr/>
        </p:nvSpPr>
        <p:spPr>
          <a:xfrm>
            <a:off x="5094652" y="2949642"/>
            <a:ext cx="3606332" cy="3600986"/>
          </a:xfrm>
          <a:prstGeom prst="rect">
            <a:avLst/>
          </a:prstGeom>
          <a:solidFill>
            <a:srgbClr val="3AB4AD"/>
          </a:solidFill>
          <a:ln w="38100">
            <a:noFill/>
          </a:ln>
        </p:spPr>
        <p:txBody>
          <a:bodyPr wrap="square" lIns="91440" tIns="45720" rIns="91440" bIns="45720" rtlCol="0" anchor="t">
            <a:spAutoFit/>
          </a:bodyPr>
          <a:lstStyle/>
          <a:p>
            <a:pPr algn="ctr" fontAlgn="base"/>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Byddwn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i</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bendant</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argymell</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y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llyfrau</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lloffion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maen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nhw'n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gwneudgwahaniaeth</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mawr</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a:p>
            <a:pPr algn="ctr" fontAlgn="base"/>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fontAlgn="base"/>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Mae'r</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llyfrau</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lloffion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wedi</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gweithio</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mor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dda</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Mae'r</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ymgysylltiad</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wedi</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bod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yndda</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iawn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gan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gynnwys</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ymhlith</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teuluoedd</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difreintiedig</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a:p>
            <a:pPr algn="ctr" fontAlgn="base"/>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fontAlgn="base"/>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Rydym</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wedi</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sylwi</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bod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llawer</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mwy</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o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dadau'n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cymryd</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rhan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a:p>
            <a:pPr algn="ctr" fontAlgn="base"/>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fontAlgn="base"/>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“Bu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yna</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gynnydd</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pendant o ran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ymgysylltiad</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rhieni</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Mae'r</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rhieni'n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dangosdiddordeb</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ac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gofyn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cwestiynau</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Mae'r</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plant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frwdfrydig</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ac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falch</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o'ugwaith</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cartref</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a:p>
            <a:pPr algn="ctr" fontAlgn="base"/>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fontAlgn="base"/>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Mae'r</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teuluoedd</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lle</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mae'r</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Saesneg</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Iaith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Ychwanegol</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yn</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ymgysylltu</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llawermwy</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a:p>
            <a:pPr algn="ctr" fontAlgn="base"/>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fontAlgn="base"/>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Arweinwyr</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b="1" i="1" dirty="0" err="1">
                <a:solidFill>
                  <a:schemeClr val="bg1"/>
                </a:solidFill>
                <a:latin typeface="Lato" panose="020F0502020204030203" pitchFamily="34" charset="0"/>
                <a:ea typeface="Lato" panose="020F0502020204030203" pitchFamily="34" charset="0"/>
                <a:cs typeface="Lato" panose="020F0502020204030203" pitchFamily="34" charset="0"/>
              </a:rPr>
              <a:t>Mathemateg</a:t>
            </a:r>
            <a:r>
              <a:rPr lang="en-US" sz="12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p:txBody>
      </p:sp>
    </p:spTree>
    <p:extLst>
      <p:ext uri="{BB962C8B-B14F-4D97-AF65-F5344CB8AC3E}">
        <p14:creationId xmlns:p14="http://schemas.microsoft.com/office/powerpoint/2010/main" val="42615443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dirty="0"/>
              <a:t>Examples</a:t>
            </a:r>
          </a:p>
          <a:p>
            <a:r>
              <a:rPr lang="1106" sz="3000" b="1" dirty="0"/>
              <a:t>Enghreifftiau</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A picture containing text, whiteboard&#10;&#10;Description automatically generated">
            <a:extLst>
              <a:ext uri="{FF2B5EF4-FFF2-40B4-BE49-F238E27FC236}">
                <a16:creationId xmlns:a16="http://schemas.microsoft.com/office/drawing/2014/main" id="{742420B7-077B-6857-E756-2EFE51E42EB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69927" y="2211431"/>
            <a:ext cx="5447284" cy="408546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0A05C4A-10F2-24BC-63AB-EF2DCD537655}"/>
              </a:ext>
            </a:extLst>
          </p:cNvPr>
          <p:cNvSpPr txBox="1"/>
          <p:nvPr/>
        </p:nvSpPr>
        <p:spPr>
          <a:xfrm>
            <a:off x="6372015" y="2211431"/>
            <a:ext cx="2661431" cy="1862048"/>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dirty="0">
                <a:solidFill>
                  <a:srgbClr val="000000"/>
                </a:solidFill>
                <a:latin typeface="Lato"/>
                <a:ea typeface="Lato"/>
                <a:cs typeface="Lato"/>
              </a:rPr>
              <a:t>Printed in black and white</a:t>
            </a:r>
          </a:p>
          <a:p>
            <a:pPr marL="285750" indent="-285750">
              <a:spcAft>
                <a:spcPts val="1200"/>
              </a:spcAft>
              <a:buFont typeface="Arial" panose="020B0604020202020204" pitchFamily="34" charset="0"/>
              <a:buChar char="•"/>
            </a:pPr>
            <a:r>
              <a:rPr lang="en-GB" sz="1900" dirty="0">
                <a:solidFill>
                  <a:srgbClr val="000000"/>
                </a:solidFill>
                <a:latin typeface="Lato"/>
                <a:ea typeface="Lato"/>
                <a:cs typeface="Lato"/>
              </a:rPr>
              <a:t>Presentation choice</a:t>
            </a:r>
          </a:p>
          <a:p>
            <a:pPr marL="285750" indent="-285750">
              <a:spcAft>
                <a:spcPts val="1200"/>
              </a:spcAft>
              <a:buFont typeface="Arial" panose="020B0604020202020204" pitchFamily="34" charset="0"/>
              <a:buChar char="•"/>
            </a:pPr>
            <a:r>
              <a:rPr lang="en-GB" sz="1900" dirty="0">
                <a:solidFill>
                  <a:srgbClr val="000000"/>
                </a:solidFill>
                <a:latin typeface="Lato"/>
                <a:ea typeface="Lato"/>
                <a:cs typeface="Lato"/>
              </a:rPr>
              <a:t>Family and child comments</a:t>
            </a:r>
          </a:p>
        </p:txBody>
      </p:sp>
      <p:pic>
        <p:nvPicPr>
          <p:cNvPr id="6" name="Graphic 5" descr="Harvey Balls 0% with solid fill">
            <a:extLst>
              <a:ext uri="{FF2B5EF4-FFF2-40B4-BE49-F238E27FC236}">
                <a16:creationId xmlns:a16="http://schemas.microsoft.com/office/drawing/2014/main" id="{2B114BBF-8CE3-7630-FAEE-01634FED27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9" name="Graphic 8" descr="Harvey Balls 15% with solid fill">
            <a:extLst>
              <a:ext uri="{FF2B5EF4-FFF2-40B4-BE49-F238E27FC236}">
                <a16:creationId xmlns:a16="http://schemas.microsoft.com/office/drawing/2014/main" id="{B4547B55-97F2-5841-8264-8A2A5F01710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1" name="Graphic 10" descr="Tea with solid fill">
            <a:extLst>
              <a:ext uri="{FF2B5EF4-FFF2-40B4-BE49-F238E27FC236}">
                <a16:creationId xmlns:a16="http://schemas.microsoft.com/office/drawing/2014/main" id="{BF1A77A6-B163-0403-E138-50CB5C05CFD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3" name="Graphic 12" descr="Harvey Balls 40% with solid fill">
            <a:extLst>
              <a:ext uri="{FF2B5EF4-FFF2-40B4-BE49-F238E27FC236}">
                <a16:creationId xmlns:a16="http://schemas.microsoft.com/office/drawing/2014/main" id="{9EA4FCA5-D9C6-3338-EBF2-EF49AE29070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A83E0528-9C55-D124-1E10-64088408E79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54A7BAB0-D467-01C8-18C3-A3095BE5160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4AA199C1-CBD1-D2E4-A51D-7D528363316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C55D450D-7A25-CA60-FFCD-0BE5DFE8D508}"/>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
        <p:nvSpPr>
          <p:cNvPr id="4" name="TextBox 3">
            <a:extLst>
              <a:ext uri="{FF2B5EF4-FFF2-40B4-BE49-F238E27FC236}">
                <a16:creationId xmlns:a16="http://schemas.microsoft.com/office/drawing/2014/main" id="{FFEE4A18-781D-04BB-5A7C-134BDA221E48}"/>
              </a:ext>
            </a:extLst>
          </p:cNvPr>
          <p:cNvSpPr txBox="1"/>
          <p:nvPr/>
        </p:nvSpPr>
        <p:spPr>
          <a:xfrm>
            <a:off x="6369353" y="4254162"/>
            <a:ext cx="2664093" cy="2154436"/>
          </a:xfrm>
          <a:prstGeom prst="rect">
            <a:avLst/>
          </a:prstGeom>
          <a:noFill/>
        </p:spPr>
        <p:txBody>
          <a:bodyPr wrap="square" lIns="91440" tIns="45720" rIns="91440" bIns="45720" rtlCol="0" anchor="t">
            <a:spAutoFit/>
          </a:bodyPr>
          <a:lstStyle/>
          <a:p>
            <a:pPr marL="285750" indent="-285750">
              <a:spcAft>
                <a:spcPts val="1200"/>
              </a:spcAft>
              <a:buFont typeface="Arial" pitchFamily="34" charset="0"/>
              <a:buChar char="•"/>
              <a:defRPr b="0" i="0"/>
            </a:pPr>
            <a:r>
              <a:rPr lang="1106" sz="1900" dirty="0">
                <a:solidFill>
                  <a:srgbClr val="000000"/>
                </a:solidFill>
                <a:latin typeface="Lato"/>
                <a:ea typeface="Lato"/>
                <a:cs typeface="Lato"/>
              </a:rPr>
              <a:t>Wedi'i argraffu mewn du a gwyn</a:t>
            </a:r>
            <a:endParaRPr lang="en-GB" sz="1900" dirty="0">
              <a:solidFill>
                <a:srgbClr val="000000"/>
              </a:solidFill>
              <a:latin typeface="Lato"/>
              <a:ea typeface="Lato"/>
              <a:cs typeface="Lato"/>
            </a:endParaRPr>
          </a:p>
          <a:p>
            <a:pPr marL="285750" indent="-285750">
              <a:spcAft>
                <a:spcPts val="1200"/>
              </a:spcAft>
              <a:buFont typeface="Arial" pitchFamily="34" charset="0"/>
              <a:buChar char="•"/>
              <a:defRPr b="0" i="0"/>
            </a:pPr>
            <a:r>
              <a:rPr lang="1106" sz="1900" dirty="0">
                <a:solidFill>
                  <a:srgbClr val="000000"/>
                </a:solidFill>
                <a:latin typeface="Lato"/>
                <a:ea typeface="Lato"/>
                <a:cs typeface="Lato"/>
              </a:rPr>
              <a:t>Dewis o ran dull cyflwyno</a:t>
            </a:r>
            <a:endParaRPr lang="en-GB" sz="1900" dirty="0">
              <a:solidFill>
                <a:srgbClr val="000000"/>
              </a:solidFill>
              <a:latin typeface="Lato"/>
              <a:ea typeface="Lato"/>
              <a:cs typeface="Lato"/>
            </a:endParaRPr>
          </a:p>
          <a:p>
            <a:pPr marL="285750" indent="-285750">
              <a:spcAft>
                <a:spcPts val="1200"/>
              </a:spcAft>
              <a:buFont typeface="Arial" pitchFamily="34" charset="0"/>
              <a:buChar char="•"/>
              <a:defRPr b="0" i="0"/>
            </a:pPr>
            <a:r>
              <a:rPr lang="1106" sz="1900" dirty="0">
                <a:solidFill>
                  <a:srgbClr val="000000"/>
                </a:solidFill>
                <a:latin typeface="Lato"/>
                <a:ea typeface="Lato"/>
                <a:cs typeface="Lato"/>
              </a:rPr>
              <a:t>Sylwadau gan deuluoedd a phlant</a:t>
            </a:r>
          </a:p>
        </p:txBody>
      </p:sp>
      <p:cxnSp>
        <p:nvCxnSpPr>
          <p:cNvPr id="5" name="Straight Connector 4">
            <a:extLst>
              <a:ext uri="{FF2B5EF4-FFF2-40B4-BE49-F238E27FC236}">
                <a16:creationId xmlns:a16="http://schemas.microsoft.com/office/drawing/2014/main" id="{4B4CD26F-91FD-F943-3CF8-F2897E442550}"/>
              </a:ext>
            </a:extLst>
          </p:cNvPr>
          <p:cNvCxnSpPr>
            <a:cxnSpLocks/>
          </p:cNvCxnSpPr>
          <p:nvPr/>
        </p:nvCxnSpPr>
        <p:spPr>
          <a:xfrm flipH="1">
            <a:off x="6378589" y="4134108"/>
            <a:ext cx="2590844"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39974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dirty="0"/>
              <a:t>Examples</a:t>
            </a:r>
          </a:p>
          <a:p>
            <a:r>
              <a:rPr lang="1106" sz="3000" b="1" dirty="0"/>
              <a:t>Enghreifftiau</a:t>
            </a:r>
          </a:p>
          <a:p>
            <a:endParaRPr lang="en-GB" sz="3000" b="1"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8C16AB3E-3305-FB43-A94D-FB04A8860C4D}"/>
              </a:ext>
            </a:extLst>
          </p:cNvPr>
          <p:cNvSpPr txBox="1"/>
          <p:nvPr/>
        </p:nvSpPr>
        <p:spPr>
          <a:xfrm>
            <a:off x="6191086" y="2110869"/>
            <a:ext cx="2661431" cy="1569660"/>
          </a:xfrm>
          <a:prstGeom prst="rect">
            <a:avLst/>
          </a:prstGeom>
          <a:noFill/>
        </p:spPr>
        <p:txBody>
          <a:bodyPr wrap="square" lIns="91440" tIns="45720" rIns="91440" bIns="45720" rtlCol="0" anchor="t">
            <a:spAutoFit/>
          </a:bodyPr>
          <a:lstStyle/>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A5 activity stuck in</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Teacher sticker and comment</a:t>
            </a:r>
          </a:p>
        </p:txBody>
      </p:sp>
      <p:pic>
        <p:nvPicPr>
          <p:cNvPr id="5" name="Picture 4">
            <a:extLst>
              <a:ext uri="{FF2B5EF4-FFF2-40B4-BE49-F238E27FC236}">
                <a16:creationId xmlns:a16="http://schemas.microsoft.com/office/drawing/2014/main" id="{585978D4-F528-C3F0-E353-C9304E747EA0}"/>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842553" y="2050884"/>
            <a:ext cx="5303892" cy="3113299"/>
          </a:xfrm>
          <a:prstGeom prst="rect">
            <a:avLst/>
          </a:prstGeom>
        </p:spPr>
      </p:pic>
      <p:pic>
        <p:nvPicPr>
          <p:cNvPr id="8" name="Graphic 7" descr="Harvey Balls 0% with solid fill">
            <a:extLst>
              <a:ext uri="{FF2B5EF4-FFF2-40B4-BE49-F238E27FC236}">
                <a16:creationId xmlns:a16="http://schemas.microsoft.com/office/drawing/2014/main" id="{250EF406-845A-E81D-9AE8-5FCDDCE6E02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0" name="Graphic 9" descr="Harvey Balls 15% with solid fill">
            <a:extLst>
              <a:ext uri="{FF2B5EF4-FFF2-40B4-BE49-F238E27FC236}">
                <a16:creationId xmlns:a16="http://schemas.microsoft.com/office/drawing/2014/main" id="{694ADC6F-10BE-B98B-A6AF-AA3DCF0A551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2" name="Graphic 11" descr="Tea with solid fill">
            <a:extLst>
              <a:ext uri="{FF2B5EF4-FFF2-40B4-BE49-F238E27FC236}">
                <a16:creationId xmlns:a16="http://schemas.microsoft.com/office/drawing/2014/main" id="{C45827F4-9D78-58D3-5C3F-F6ED2B99E8A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3" name="Graphic 22" descr="Harvey Balls 40% with solid fill">
            <a:extLst>
              <a:ext uri="{FF2B5EF4-FFF2-40B4-BE49-F238E27FC236}">
                <a16:creationId xmlns:a16="http://schemas.microsoft.com/office/drawing/2014/main" id="{2E20079F-5666-7022-4747-A1442339F28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DF33ACBC-F4BB-8203-786A-ABB5206C1FB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39E9AC06-73B1-A77B-ED41-19FFD1DFCFE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9EF76056-6413-DDAC-98CD-768F0568414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2883CD03-4051-88F6-0528-E03AB2E429A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
        <p:nvSpPr>
          <p:cNvPr id="4" name="TextBox 3">
            <a:extLst>
              <a:ext uri="{FF2B5EF4-FFF2-40B4-BE49-F238E27FC236}">
                <a16:creationId xmlns:a16="http://schemas.microsoft.com/office/drawing/2014/main" id="{7F362727-EEA7-62F2-C2EF-3682A19FD4E1}"/>
              </a:ext>
            </a:extLst>
          </p:cNvPr>
          <p:cNvSpPr txBox="1"/>
          <p:nvPr/>
        </p:nvSpPr>
        <p:spPr>
          <a:xfrm>
            <a:off x="6191086" y="4091302"/>
            <a:ext cx="2664093" cy="1845884"/>
          </a:xfrm>
          <a:prstGeom prst="rect">
            <a:avLst/>
          </a:prstGeom>
          <a:noFill/>
        </p:spPr>
        <p:txBody>
          <a:bodyPr wrap="square" lIns="91440" tIns="45720" rIns="91440" bIns="45720" rtlCol="0" anchor="t">
            <a:spAutoFit/>
          </a:bodyPr>
          <a:lstStyle/>
          <a:p>
            <a:pPr marL="342900" indent="-342900">
              <a:spcAft>
                <a:spcPts val="1200"/>
              </a:spcAft>
              <a:buFont typeface="Arial" pitchFamily="34" charset="0"/>
              <a:buChar char="•"/>
              <a:defRPr b="0" i="0"/>
            </a:pPr>
            <a:r>
              <a:rPr lang="1106" sz="1900" dirty="0">
                <a:solidFill>
                  <a:srgbClr val="000000"/>
                </a:solidFill>
                <a:latin typeface="Lato"/>
                <a:ea typeface="Lato"/>
                <a:cs typeface="Lato"/>
              </a:rPr>
              <a:t>Gweithgaredd A5 wedi'i ludo yn y llyfr</a:t>
            </a:r>
          </a:p>
          <a:p>
            <a:pPr marL="285750" indent="-285750">
              <a:spcAft>
                <a:spcPts val="1200"/>
              </a:spcAft>
              <a:buFont typeface="Arial" pitchFamily="34" charset="0"/>
              <a:buChar char="•"/>
            </a:pPr>
            <a:endParaRPr lang="en-GB" sz="1900" dirty="0">
              <a:solidFill>
                <a:srgbClr val="000000"/>
              </a:solidFill>
              <a:latin typeface="Lato"/>
              <a:ea typeface="Lato"/>
              <a:cs typeface="Lato"/>
            </a:endParaRPr>
          </a:p>
          <a:p>
            <a:pPr marL="285750" indent="-285750">
              <a:spcAft>
                <a:spcPts val="1200"/>
              </a:spcAft>
              <a:buFont typeface="Arial" pitchFamily="34" charset="0"/>
              <a:buChar char="•"/>
              <a:defRPr b="0" i="0"/>
            </a:pPr>
            <a:r>
              <a:rPr lang="1106" sz="1900" dirty="0">
                <a:solidFill>
                  <a:srgbClr val="000000"/>
                </a:solidFill>
                <a:latin typeface="Lato"/>
                <a:ea typeface="Lato"/>
                <a:cs typeface="Lato"/>
              </a:rPr>
              <a:t>Sticer a sylw gan yr athro</a:t>
            </a:r>
          </a:p>
        </p:txBody>
      </p:sp>
      <p:cxnSp>
        <p:nvCxnSpPr>
          <p:cNvPr id="6" name="Straight Connector 5">
            <a:extLst>
              <a:ext uri="{FF2B5EF4-FFF2-40B4-BE49-F238E27FC236}">
                <a16:creationId xmlns:a16="http://schemas.microsoft.com/office/drawing/2014/main" id="{D296571E-4011-D018-81CF-4A9073056E37}"/>
              </a:ext>
            </a:extLst>
          </p:cNvPr>
          <p:cNvCxnSpPr>
            <a:cxnSpLocks/>
          </p:cNvCxnSpPr>
          <p:nvPr/>
        </p:nvCxnSpPr>
        <p:spPr>
          <a:xfrm flipH="1">
            <a:off x="6261673" y="3857017"/>
            <a:ext cx="2590844"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82543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dirty="0"/>
              <a:t>Examples</a:t>
            </a:r>
          </a:p>
          <a:p>
            <a:r>
              <a:rPr lang="1106" sz="3000" b="1" dirty="0"/>
              <a:t>Enghreifftiau</a:t>
            </a:r>
          </a:p>
          <a:p>
            <a:endParaRPr lang="en-GB" sz="3000" b="1"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A paper with a picture of a dice&#10;&#10;AI-generated content may be incorrect.">
            <a:extLst>
              <a:ext uri="{FF2B5EF4-FFF2-40B4-BE49-F238E27FC236}">
                <a16:creationId xmlns:a16="http://schemas.microsoft.com/office/drawing/2014/main" id="{7183BB98-B363-8631-9ACC-474442585D61}"/>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877576" y="2141141"/>
            <a:ext cx="3728871" cy="4031314"/>
          </a:xfrm>
          <a:prstGeom prst="rect">
            <a:avLst/>
          </a:prstGeom>
        </p:spPr>
      </p:pic>
      <p:sp>
        <p:nvSpPr>
          <p:cNvPr id="2" name="TextBox 1">
            <a:extLst>
              <a:ext uri="{FF2B5EF4-FFF2-40B4-BE49-F238E27FC236}">
                <a16:creationId xmlns:a16="http://schemas.microsoft.com/office/drawing/2014/main" id="{01947912-698C-D41E-C6AF-94081B9FB299}"/>
              </a:ext>
            </a:extLst>
          </p:cNvPr>
          <p:cNvSpPr txBox="1"/>
          <p:nvPr/>
        </p:nvSpPr>
        <p:spPr>
          <a:xfrm>
            <a:off x="4966665" y="2122360"/>
            <a:ext cx="2661431" cy="1862048"/>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Printed in black and white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A5 activity stapled in</a:t>
            </a:r>
          </a:p>
        </p:txBody>
      </p:sp>
      <p:pic>
        <p:nvPicPr>
          <p:cNvPr id="6" name="Graphic 5" descr="Harvey Balls 0% with solid fill">
            <a:extLst>
              <a:ext uri="{FF2B5EF4-FFF2-40B4-BE49-F238E27FC236}">
                <a16:creationId xmlns:a16="http://schemas.microsoft.com/office/drawing/2014/main" id="{C3D847E5-0E7C-D4ED-DEAD-546458C9D44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9" name="Graphic 8" descr="Harvey Balls 15% with solid fill">
            <a:extLst>
              <a:ext uri="{FF2B5EF4-FFF2-40B4-BE49-F238E27FC236}">
                <a16:creationId xmlns:a16="http://schemas.microsoft.com/office/drawing/2014/main" id="{58574CDE-42D2-D69D-C944-DD17CFBFECE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1" name="Graphic 10" descr="Tea with solid fill">
            <a:extLst>
              <a:ext uri="{FF2B5EF4-FFF2-40B4-BE49-F238E27FC236}">
                <a16:creationId xmlns:a16="http://schemas.microsoft.com/office/drawing/2014/main" id="{1874A864-204E-3A77-6FCF-FE90B75C780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3" name="Graphic 12" descr="Harvey Balls 40% with solid fill">
            <a:extLst>
              <a:ext uri="{FF2B5EF4-FFF2-40B4-BE49-F238E27FC236}">
                <a16:creationId xmlns:a16="http://schemas.microsoft.com/office/drawing/2014/main" id="{EEC7210B-E65F-897B-558A-6337F602B0F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33F7D2FE-549D-6F13-2CFE-644B7146555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2B22AC78-BD1A-171D-7300-94BB8B33E64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60A34F5F-3B32-F1C1-6655-9B663F611A2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045B95D9-0453-89B2-9995-CE9832C27F48}"/>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
        <p:nvSpPr>
          <p:cNvPr id="4" name="TextBox 3">
            <a:extLst>
              <a:ext uri="{FF2B5EF4-FFF2-40B4-BE49-F238E27FC236}">
                <a16:creationId xmlns:a16="http://schemas.microsoft.com/office/drawing/2014/main" id="{9ACEAA2F-3C58-5DA5-F81C-E80DDD4D0340}"/>
              </a:ext>
            </a:extLst>
          </p:cNvPr>
          <p:cNvSpPr txBox="1"/>
          <p:nvPr/>
        </p:nvSpPr>
        <p:spPr>
          <a:xfrm>
            <a:off x="4964003" y="4219346"/>
            <a:ext cx="2664093" cy="2135734"/>
          </a:xfrm>
          <a:prstGeom prst="rect">
            <a:avLst/>
          </a:prstGeom>
          <a:noFill/>
        </p:spPr>
        <p:txBody>
          <a:bodyPr wrap="square" lIns="91440" tIns="45720" rIns="91440" bIns="45720" rtlCol="0" anchor="t">
            <a:spAutoFit/>
          </a:bodyPr>
          <a:lstStyle/>
          <a:p>
            <a:pPr marL="285750" indent="-285750">
              <a:spcAft>
                <a:spcPts val="1200"/>
              </a:spcAft>
              <a:buFont typeface="Arial" pitchFamily="34" charset="0"/>
              <a:buChar char="•"/>
              <a:defRPr b="0" i="0"/>
            </a:pPr>
            <a:r>
              <a:rPr lang="1106" sz="1900" dirty="0">
                <a:solidFill>
                  <a:srgbClr val="000000"/>
                </a:solidFill>
                <a:latin typeface="Lato"/>
                <a:ea typeface="Lato"/>
                <a:cs typeface="Lato"/>
              </a:rPr>
              <a:t>Wedi'i argraffu mewn du a gwyn</a:t>
            </a:r>
          </a:p>
          <a:p>
            <a:pPr marL="285750" indent="-285750">
              <a:spcAft>
                <a:spcPts val="1200"/>
              </a:spcAft>
              <a:buFont typeface="Arial" pitchFamily="34" charset="0"/>
              <a:buChar char="•"/>
            </a:pPr>
            <a:endParaRPr lang="en-GB" sz="1900" dirty="0">
              <a:solidFill>
                <a:srgbClr val="000000"/>
              </a:solidFill>
              <a:latin typeface="Lato"/>
              <a:ea typeface="Lato"/>
              <a:cs typeface="Lato"/>
            </a:endParaRPr>
          </a:p>
          <a:p>
            <a:pPr marL="285750" indent="-285750">
              <a:spcAft>
                <a:spcPts val="1200"/>
              </a:spcAft>
              <a:buFont typeface="Arial" pitchFamily="34" charset="0"/>
              <a:buChar char="•"/>
              <a:defRPr b="0" i="0"/>
            </a:pPr>
            <a:r>
              <a:rPr lang="1106" sz="1900" dirty="0">
                <a:solidFill>
                  <a:srgbClr val="000000"/>
                </a:solidFill>
                <a:latin typeface="Lato"/>
                <a:ea typeface="Lato"/>
                <a:cs typeface="Lato"/>
              </a:rPr>
              <a:t>Gweithgaredd A5 wedi'i styffylu yn y llyfr</a:t>
            </a:r>
          </a:p>
        </p:txBody>
      </p:sp>
      <p:cxnSp>
        <p:nvCxnSpPr>
          <p:cNvPr id="5" name="Straight Connector 4">
            <a:extLst>
              <a:ext uri="{FF2B5EF4-FFF2-40B4-BE49-F238E27FC236}">
                <a16:creationId xmlns:a16="http://schemas.microsoft.com/office/drawing/2014/main" id="{084AAADA-2E33-63EB-7036-9CD449AAD51C}"/>
              </a:ext>
            </a:extLst>
          </p:cNvPr>
          <p:cNvCxnSpPr>
            <a:cxnSpLocks/>
          </p:cNvCxnSpPr>
          <p:nvPr/>
        </p:nvCxnSpPr>
        <p:spPr>
          <a:xfrm flipH="1">
            <a:off x="4964003" y="4093381"/>
            <a:ext cx="2664093"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06237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dirty="0"/>
              <a:t>Barriers to participation</a:t>
            </a:r>
          </a:p>
          <a:p>
            <a:r>
              <a:rPr lang="1106" sz="3000" b="1" dirty="0"/>
              <a:t>Rhwystrau i gyfranogiad</a:t>
            </a:r>
          </a:p>
          <a:p>
            <a:endParaRPr lang="en-GB" sz="3000" b="1"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raphic 4" descr="Harvey Balls 0% with solid fill">
            <a:extLst>
              <a:ext uri="{FF2B5EF4-FFF2-40B4-BE49-F238E27FC236}">
                <a16:creationId xmlns:a16="http://schemas.microsoft.com/office/drawing/2014/main" id="{59D4032C-FFA7-0564-72D2-12CA230AB31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F8D18B45-1CB2-0CF1-3E63-5EBEDE750B8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823C267D-C1F2-DAA3-C2BE-1AC5AA6482B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B9DD8344-9FC9-179D-FFD5-3B1C22D126B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E107105C-303E-3BBA-28B0-70F2C328490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9ED5F6D2-763A-F09D-2B63-9C64E92F05E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DC017B1A-443B-D1A1-9008-13D95B15415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8141F9F1-A73E-9A72-0444-1ED999354B8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2" name="TextBox 1">
            <a:extLst>
              <a:ext uri="{FF2B5EF4-FFF2-40B4-BE49-F238E27FC236}">
                <a16:creationId xmlns:a16="http://schemas.microsoft.com/office/drawing/2014/main" id="{3B7FFA2B-A8F4-7A00-FDF0-4DD7ACEEB2A2}"/>
              </a:ext>
            </a:extLst>
          </p:cNvPr>
          <p:cNvSpPr txBox="1"/>
          <p:nvPr/>
        </p:nvSpPr>
        <p:spPr>
          <a:xfrm>
            <a:off x="896287" y="2107262"/>
            <a:ext cx="7899370" cy="3970318"/>
          </a:xfrm>
          <a:prstGeom prst="rect">
            <a:avLst/>
          </a:prstGeom>
          <a:noFill/>
        </p:spPr>
        <p:txBody>
          <a:bodyPr wrap="square" rtlCol="0">
            <a:spAutoFit/>
          </a:bodyPr>
          <a:lstStyle/>
          <a:p>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AAAA</a:t>
            </a:r>
          </a:p>
          <a:p>
            <a:pPr marL="742950" lvl="1" indent="-285750">
              <a:buFont typeface="Arial" panose="020B0604020202020204" pitchFamily="34" charset="0"/>
              <a:buChar char="•"/>
            </a:pP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Nid yw’r grŵp blwyddyn yn cael ei bennu yn y gweithgaredd. Gall yr athrawon ddefnyddio gweithgareddau o amryw o grwpiau blwyddyn i sicrhau gwahaniaethu.</a:t>
            </a:r>
          </a:p>
          <a:p>
            <a:pPr marL="742950" lvl="1" indent="-285750">
              <a:buFont typeface="Arial" panose="020B0604020202020204" pitchFamily="34" charset="0"/>
              <a:buChar char="•"/>
            </a:pP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Mae mwyafrif y gweithgareddau’n rhai penagored, a gellir symud y dysgu i gyfeiriadau gwahanol y gall y disgybl a’r rhiant/gofalwr deimlo’n gyfforddus yn eu cylch.</a:t>
            </a:r>
          </a:p>
          <a:p>
            <a:endParaRPr lang="cy-GB" sz="1050" dirty="0">
              <a:solidFill>
                <a:srgbClr val="000000"/>
              </a:solidFill>
              <a:latin typeface="Lato" panose="020F0502020204030203" pitchFamily="34" charset="0"/>
              <a:ea typeface="Lato" panose="020F0502020204030203" pitchFamily="34" charset="0"/>
              <a:cs typeface="Lato" panose="020F0502020204030203" pitchFamily="34" charset="0"/>
            </a:endParaRPr>
          </a:p>
          <a:p>
            <a:endParaRPr lang="cy-GB" sz="1050" dirty="0">
              <a:solidFill>
                <a:srgbClr val="000000"/>
              </a:solidFill>
              <a:latin typeface="Lato" panose="020F0502020204030203" pitchFamily="34" charset="0"/>
              <a:ea typeface="Lato" panose="020F0502020204030203" pitchFamily="34" charset="0"/>
              <a:cs typeface="Lato" panose="020F0502020204030203" pitchFamily="34" charset="0"/>
            </a:endParaRPr>
          </a:p>
          <a:p>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Saesneg fel Iaith Ychwanegol</a:t>
            </a:r>
          </a:p>
          <a:p>
            <a:pPr marL="742950" lvl="1" indent="-285750">
              <a:buFont typeface="Arial" panose="020B0604020202020204" pitchFamily="34" charset="0"/>
              <a:buChar char="•"/>
            </a:pP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Cyn anfon y gweithgaredd adref, dylai’r athrawon fynd trwyddo gyda phob disgybl.</a:t>
            </a:r>
          </a:p>
          <a:p>
            <a:pPr marL="742950" lvl="1" indent="-285750">
              <a:buFont typeface="Arial" panose="020B0604020202020204" pitchFamily="34" charset="0"/>
              <a:buChar char="•"/>
            </a:pP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Gall y rhieni </a:t>
            </a:r>
            <a:r>
              <a:rPr lang="cy-GB" sz="1400" dirty="0" err="1">
                <a:solidFill>
                  <a:srgbClr val="000000"/>
                </a:solidFill>
                <a:latin typeface="Lato" panose="020F0502020204030203" pitchFamily="34" charset="0"/>
                <a:ea typeface="Lato" panose="020F0502020204030203" pitchFamily="34" charset="0"/>
                <a:cs typeface="Lato" panose="020F0502020204030203" pitchFamily="34" charset="0"/>
              </a:rPr>
              <a:t>lawrlwytho’r</a:t>
            </a: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 ap Microsoft Translator. Gellir defnyddio’r ap i dynnu llun o ganllawiau’r gweithgaredd a bydd yn eu cyfieithu i’r iaith ddewisol.</a:t>
            </a:r>
          </a:p>
          <a:p>
            <a:endParaRPr lang="cy-GB" sz="1050" dirty="0">
              <a:solidFill>
                <a:srgbClr val="000000"/>
              </a:solidFill>
              <a:latin typeface="Lato" panose="020F0502020204030203" pitchFamily="34" charset="0"/>
              <a:ea typeface="Lato" panose="020F0502020204030203" pitchFamily="34" charset="0"/>
              <a:cs typeface="Lato" panose="020F0502020204030203" pitchFamily="34" charset="0"/>
            </a:endParaRPr>
          </a:p>
          <a:p>
            <a:endParaRPr lang="cy-GB" sz="1050" dirty="0">
              <a:solidFill>
                <a:srgbClr val="000000"/>
              </a:solidFill>
              <a:latin typeface="Lato" panose="020F0502020204030203" pitchFamily="34" charset="0"/>
              <a:ea typeface="Lato" panose="020F0502020204030203" pitchFamily="34" charset="0"/>
              <a:cs typeface="Lato" panose="020F0502020204030203" pitchFamily="34" charset="0"/>
            </a:endParaRPr>
          </a:p>
          <a:p>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Hyder y rhieni</a:t>
            </a:r>
          </a:p>
          <a:p>
            <a:pPr marL="742950" lvl="1" indent="-285750">
              <a:buFont typeface="Arial" panose="020B0604020202020204" pitchFamily="34" charset="0"/>
              <a:buChar char="•"/>
            </a:pP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Defnyddiwch yr adnoddau a ddarperir i annog y rhieni i ddefnyddio’r National </a:t>
            </a:r>
            <a:r>
              <a:rPr lang="cy-GB" sz="1400" dirty="0" err="1">
                <a:solidFill>
                  <a:srgbClr val="000000"/>
                </a:solidFill>
                <a:latin typeface="Lato" panose="020F0502020204030203" pitchFamily="34" charset="0"/>
                <a:ea typeface="Lato" panose="020F0502020204030203" pitchFamily="34" charset="0"/>
                <a:cs typeface="Lato" panose="020F0502020204030203" pitchFamily="34" charset="0"/>
              </a:rPr>
              <a:t>Numeracy</a:t>
            </a: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cy-GB" sz="1400" dirty="0" err="1">
                <a:solidFill>
                  <a:srgbClr val="000000"/>
                </a:solidFill>
                <a:latin typeface="Lato" panose="020F0502020204030203" pitchFamily="34" charset="0"/>
                <a:ea typeface="Lato" panose="020F0502020204030203" pitchFamily="34" charset="0"/>
                <a:cs typeface="Lato" panose="020F0502020204030203" pitchFamily="34" charset="0"/>
              </a:rPr>
              <a:t>Challenge</a:t>
            </a: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a:t>
            </a:r>
          </a:p>
          <a:p>
            <a:pPr marL="742950" lvl="1" indent="-285750">
              <a:buFont typeface="Arial" panose="020B0604020202020204" pitchFamily="34" charset="0"/>
              <a:buChar char="•"/>
            </a:pP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Darparwch ganllawiau ‘sut i wneud’ a fideos ar gyfer dulliau cyffredin.</a:t>
            </a:r>
          </a:p>
          <a:p>
            <a:pPr marL="742950" lvl="1" indent="-285750">
              <a:buFont typeface="Arial" panose="020B0604020202020204" pitchFamily="34" charset="0"/>
              <a:buChar char="•"/>
            </a:pP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Anogwch y rhieni i fynd i’r gweithdy ‘Helpu Eich Plentyn i Fwynhau Mathemateg!’</a:t>
            </a:r>
          </a:p>
          <a:p>
            <a:pPr marL="742950" lvl="1" indent="-285750">
              <a:buFont typeface="Arial" panose="020B0604020202020204" pitchFamily="34" charset="0"/>
              <a:buChar char="•"/>
            </a:pPr>
            <a:r>
              <a:rPr lang="cy-GB" sz="1400" dirty="0">
                <a:solidFill>
                  <a:srgbClr val="000000"/>
                </a:solidFill>
                <a:latin typeface="Lato" panose="020F0502020204030203" pitchFamily="34" charset="0"/>
                <a:ea typeface="Lato" panose="020F0502020204030203" pitchFamily="34" charset="0"/>
                <a:cs typeface="Lato" panose="020F0502020204030203" pitchFamily="34" charset="0"/>
              </a:rPr>
              <a:t>Darparwch ffyrdd gwahanol i’r rhieni ofyn am gymorth.</a:t>
            </a:r>
          </a:p>
        </p:txBody>
      </p:sp>
    </p:spTree>
    <p:extLst>
      <p:ext uri="{BB962C8B-B14F-4D97-AF65-F5344CB8AC3E}">
        <p14:creationId xmlns:p14="http://schemas.microsoft.com/office/powerpoint/2010/main" val="1100285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BC67D-D8E5-37C2-2A0D-3F6B4E268CD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E0E731E-9DBF-9A7E-6B84-5B280F2DF205}"/>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Aims</a:t>
            </a:r>
          </a:p>
          <a:p>
            <a:pPr>
              <a:spcAft>
                <a:spcPts val="600"/>
              </a:spcAft>
            </a:pPr>
            <a:r>
              <a:rPr lang="en-GB" sz="3000" b="1" dirty="0" err="1"/>
              <a:t>Nodau</a:t>
            </a:r>
            <a:endParaRPr lang="en-GB" sz="3000" b="1" dirty="0"/>
          </a:p>
        </p:txBody>
      </p:sp>
      <p:sp>
        <p:nvSpPr>
          <p:cNvPr id="3" name="Text Placeholder 2">
            <a:extLst>
              <a:ext uri="{FF2B5EF4-FFF2-40B4-BE49-F238E27FC236}">
                <a16:creationId xmlns:a16="http://schemas.microsoft.com/office/drawing/2014/main" id="{995487E3-74A5-5B66-AA14-0986BE633CA8}"/>
              </a:ext>
            </a:extLst>
          </p:cNvPr>
          <p:cNvSpPr>
            <a:spLocks noGrp="1"/>
          </p:cNvSpPr>
          <p:nvPr>
            <p:ph type="body" sz="quarter" idx="10"/>
          </p:nvPr>
        </p:nvSpPr>
        <p:spPr>
          <a:xfrm>
            <a:off x="791132" y="2176356"/>
            <a:ext cx="3780868" cy="3948871"/>
          </a:xfrm>
        </p:spPr>
        <p:txBody>
          <a:bodyPr>
            <a:normAutofit/>
          </a:bodyPr>
          <a:lstStyle/>
          <a:p>
            <a:pPr marL="285750" indent="-285750">
              <a:buFont typeface="Arial" panose="020B0604020202020204" pitchFamily="34" charset="0"/>
              <a:buChar char="•"/>
            </a:pPr>
            <a:r>
              <a:rPr lang="en-US" sz="1600" b="0"/>
              <a:t>To increase pupils’:</a:t>
            </a:r>
          </a:p>
          <a:p>
            <a:pPr marL="742950" lvl="1" indent="-285750">
              <a:buFont typeface="Arial" panose="020B0604020202020204" pitchFamily="34" charset="0"/>
              <a:buChar char="•"/>
            </a:pPr>
            <a:r>
              <a:rPr lang="en-US" sz="1600"/>
              <a:t>confidence with numbers,</a:t>
            </a:r>
          </a:p>
          <a:p>
            <a:pPr marL="742950" lvl="1" indent="-285750">
              <a:buFont typeface="Arial" panose="020B0604020202020204" pitchFamily="34" charset="0"/>
              <a:buChar char="•"/>
            </a:pPr>
            <a:r>
              <a:rPr lang="en-US" sz="1600"/>
              <a:t>positive feelings about maths,</a:t>
            </a:r>
          </a:p>
          <a:p>
            <a:pPr marL="742950" lvl="1" indent="-285750">
              <a:buFont typeface="Arial" panose="020B0604020202020204" pitchFamily="34" charset="0"/>
              <a:buChar char="•"/>
            </a:pPr>
            <a:r>
              <a:rPr lang="en-US" sz="1600"/>
              <a:t>awareness of the value of maths outside the classroom.</a:t>
            </a:r>
          </a:p>
          <a:p>
            <a:pPr marL="285750" indent="-285750">
              <a:buFontTx/>
              <a:buChar char="-"/>
            </a:pPr>
            <a:endParaRPr lang="en-US" sz="1600" b="0"/>
          </a:p>
          <a:p>
            <a:pPr marL="285750" indent="-285750">
              <a:buFont typeface="Arial" panose="020B0604020202020204" pitchFamily="34" charset="0"/>
              <a:buChar char="•"/>
            </a:pPr>
            <a:r>
              <a:rPr lang="en-US" sz="1600" b="0"/>
              <a:t>To increase parents’, carers’ and school staff’s confidence in supporting children with maths.</a:t>
            </a:r>
          </a:p>
          <a:p>
            <a:pPr marL="285750" indent="-285750">
              <a:buFont typeface="Arial" panose="020B0604020202020204" pitchFamily="34" charset="0"/>
              <a:buChar char="•"/>
            </a:pPr>
            <a:endParaRPr lang="en-US" sz="1600" b="0"/>
          </a:p>
          <a:p>
            <a:pPr marL="285750" indent="-285750">
              <a:buFont typeface="Arial" panose="020B0604020202020204" pitchFamily="34" charset="0"/>
              <a:buChar char="•"/>
            </a:pPr>
            <a:r>
              <a:rPr lang="en-US" sz="1600" b="0"/>
              <a:t>To establish lasting approaches and strategies that will continue in schools beyond the end of the programme.</a:t>
            </a:r>
          </a:p>
        </p:txBody>
      </p:sp>
      <p:pic>
        <p:nvPicPr>
          <p:cNvPr id="6" name="Graphic 5" descr="Harvey Balls 0% with solid fill">
            <a:extLst>
              <a:ext uri="{FF2B5EF4-FFF2-40B4-BE49-F238E27FC236}">
                <a16:creationId xmlns:a16="http://schemas.microsoft.com/office/drawing/2014/main" id="{383CEC4F-62D4-9A47-45EC-4BCECBB3394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6F4E5686-4B5D-CD71-C5E0-60CE71B49DF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85148C95-E140-3B00-5E9C-DB404EC7823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B0F57617-4AED-BF00-A7E8-D32B3E26C9E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4" name="Graphic 13" descr="Harvey Balls 25% with solid fill">
            <a:extLst>
              <a:ext uri="{FF2B5EF4-FFF2-40B4-BE49-F238E27FC236}">
                <a16:creationId xmlns:a16="http://schemas.microsoft.com/office/drawing/2014/main" id="{ACDF8E28-3C41-7704-1711-83B08D66801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6" name="Graphic 15" descr="Harvey Balls 100% with solid fill">
            <a:extLst>
              <a:ext uri="{FF2B5EF4-FFF2-40B4-BE49-F238E27FC236}">
                <a16:creationId xmlns:a16="http://schemas.microsoft.com/office/drawing/2014/main" id="{F1A76AAD-EE8D-FFE9-4013-B4D3B2B796B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18" name="Graphic 17" descr="Harvey Balls 65% with solid fill">
            <a:extLst>
              <a:ext uri="{FF2B5EF4-FFF2-40B4-BE49-F238E27FC236}">
                <a16:creationId xmlns:a16="http://schemas.microsoft.com/office/drawing/2014/main" id="{74F4C9F6-76E1-2875-9595-E7A9BE05C2E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0" name="Graphic 19" descr="Harvey Balls 90% with solid fill">
            <a:extLst>
              <a:ext uri="{FF2B5EF4-FFF2-40B4-BE49-F238E27FC236}">
                <a16:creationId xmlns:a16="http://schemas.microsoft.com/office/drawing/2014/main" id="{01BEF351-DBCB-2861-4568-BF11A7F2336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5" name="Text Placeholder 2">
            <a:extLst>
              <a:ext uri="{FF2B5EF4-FFF2-40B4-BE49-F238E27FC236}">
                <a16:creationId xmlns:a16="http://schemas.microsoft.com/office/drawing/2014/main" id="{5D33B7BE-BECD-564A-4FB2-84DD7D3112D5}"/>
              </a:ext>
            </a:extLst>
          </p:cNvPr>
          <p:cNvSpPr txBox="1">
            <a:spLocks/>
          </p:cNvSpPr>
          <p:nvPr/>
        </p:nvSpPr>
        <p:spPr>
          <a:xfrm>
            <a:off x="4872150" y="2176355"/>
            <a:ext cx="3780868" cy="3948871"/>
          </a:xfrm>
          <a:prstGeom prst="rect">
            <a:avLst/>
          </a:prstGeom>
        </p:spPr>
        <p:txBody>
          <a:bodyPr>
            <a:normAutofit fontScale="95000" lnSpcReduction="10000"/>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itchFamily="34" charset="0"/>
              <a:buChar char="•"/>
              <a:defRPr b="0" i="0"/>
            </a:pPr>
            <a:r>
              <a:rPr lang="1106" sz="1600" b="0"/>
              <a:t>Cynyddu'r canlynol ymhlith y disgyblion:</a:t>
            </a:r>
          </a:p>
          <a:p>
            <a:pPr marL="742950" lvl="1" indent="-285750">
              <a:defRPr b="0" i="0"/>
            </a:pPr>
            <a:r>
              <a:rPr lang="1106" sz="1600"/>
              <a:t>hyder gyda rhifau,</a:t>
            </a:r>
          </a:p>
          <a:p>
            <a:pPr marL="742950" lvl="1" indent="-285750">
              <a:defRPr b="0" i="0"/>
            </a:pPr>
            <a:r>
              <a:rPr lang="1106" sz="1600"/>
              <a:t>teimladau cadarnhaol ynghylch mathemateg,</a:t>
            </a:r>
          </a:p>
          <a:p>
            <a:pPr marL="742950" lvl="1" indent="-285750">
              <a:defRPr b="0" i="0"/>
            </a:pPr>
            <a:r>
              <a:rPr lang="1106" sz="1600"/>
              <a:t>ymwybyddiaeth o werth mathemateg y tu allan i'r ystafell ddosbarth.</a:t>
            </a:r>
          </a:p>
          <a:p>
            <a:pPr marL="285750" indent="-285750">
              <a:buFontTx/>
              <a:buChar char="-"/>
            </a:pPr>
            <a:endParaRPr lang="en-US" sz="1600" b="0"/>
          </a:p>
          <a:p>
            <a:pPr marL="285750" indent="-285750">
              <a:buFont typeface="Arial" pitchFamily="34" charset="0"/>
              <a:buChar char="•"/>
              <a:defRPr b="0" i="0"/>
            </a:pPr>
            <a:r>
              <a:rPr lang="1106" sz="1600" b="0"/>
              <a:t>Cynyddu hyder rhieni, gofalwyr a staff yr ysgolion wrth iddynt gefnogi plant gyda mathemateg.</a:t>
            </a:r>
          </a:p>
          <a:p>
            <a:pPr marL="285750" indent="-285750">
              <a:buFont typeface="Arial" pitchFamily="34" charset="0"/>
              <a:buChar char="•"/>
            </a:pPr>
            <a:endParaRPr lang="en-US" sz="1600" b="0"/>
          </a:p>
          <a:p>
            <a:pPr marL="285750" indent="-285750">
              <a:buFont typeface="Arial" pitchFamily="34" charset="0"/>
              <a:buChar char="•"/>
              <a:defRPr b="0" i="0"/>
            </a:pPr>
            <a:r>
              <a:rPr lang="1106" sz="1600" b="0"/>
              <a:t>Sefydlu dulliau a strategaethau hirhoedlog a fydd yn parhau yn yr ysgolion y tu hwnt i ddiwedd y rhaglen.</a:t>
            </a:r>
          </a:p>
        </p:txBody>
      </p:sp>
      <p:cxnSp>
        <p:nvCxnSpPr>
          <p:cNvPr id="7" name="Straight Connector 6">
            <a:extLst>
              <a:ext uri="{FF2B5EF4-FFF2-40B4-BE49-F238E27FC236}">
                <a16:creationId xmlns:a16="http://schemas.microsoft.com/office/drawing/2014/main" id="{F96719C3-B486-920E-01C7-2AC08C04D907}"/>
              </a:ext>
            </a:extLst>
          </p:cNvPr>
          <p:cNvCxnSpPr>
            <a:cxnSpLocks/>
          </p:cNvCxnSpPr>
          <p:nvPr/>
        </p:nvCxnSpPr>
        <p:spPr>
          <a:xfrm>
            <a:off x="4572000" y="1950387"/>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22864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dirty="0"/>
              <a:t>Reporting to National Numeracy</a:t>
            </a:r>
          </a:p>
          <a:p>
            <a:r>
              <a:rPr lang="1106" sz="3000" b="1" dirty="0"/>
              <a:t>Adrodd i National Numeracy</a:t>
            </a:r>
          </a:p>
          <a:p>
            <a:endParaRPr lang="en-GB" sz="3000" b="1" dirty="0"/>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26A81E7-DDCC-42E2-163C-88802FA95299}"/>
              </a:ext>
            </a:extLst>
          </p:cNvPr>
          <p:cNvSpPr txBox="1"/>
          <p:nvPr/>
        </p:nvSpPr>
        <p:spPr>
          <a:xfrm>
            <a:off x="902397" y="2135157"/>
            <a:ext cx="3669604" cy="4093428"/>
          </a:xfrm>
          <a:prstGeom prst="rect">
            <a:avLst/>
          </a:prstGeom>
          <a:noFill/>
        </p:spPr>
        <p:txBody>
          <a:bodyPr wrap="square" lIns="91440" tIns="45720" rIns="91440" bIns="45720" rtlCol="0" anchor="t">
            <a:spAutoFit/>
          </a:bodyPr>
          <a:lstStyle/>
          <a:p>
            <a:pPr>
              <a:spcAft>
                <a:spcPts val="1200"/>
              </a:spcAft>
            </a:pPr>
            <a:r>
              <a:rPr lang="en-GB" sz="1400" dirty="0">
                <a:solidFill>
                  <a:srgbClr val="000000"/>
                </a:solidFill>
                <a:latin typeface="Lato"/>
                <a:ea typeface="Lato"/>
                <a:cs typeface="Lato"/>
              </a:rPr>
              <a:t>Project leads are required to report to National Numeracy the level of engagement from both pupils and parents/carers.</a:t>
            </a:r>
          </a:p>
          <a:p>
            <a:pPr>
              <a:spcAft>
                <a:spcPts val="1200"/>
              </a:spcAft>
            </a:pPr>
            <a:r>
              <a:rPr lang="en-GB" sz="1400" dirty="0">
                <a:solidFill>
                  <a:srgbClr val="000000"/>
                </a:solidFill>
                <a:latin typeface="Lato"/>
                <a:ea typeface="Lato"/>
                <a:cs typeface="Lato"/>
              </a:rPr>
              <a:t>It is important that teachers track how many pupils are completing activities and how many parents/carers are engaging at home.</a:t>
            </a:r>
          </a:p>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Number of scrapbooks handed out and to which year groups</a:t>
            </a:r>
          </a:p>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Frequency of scrapbooks (weekly, fortnightly, monthly, half-termly)</a:t>
            </a:r>
          </a:p>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Number of pupils engaged with at least one activity</a:t>
            </a:r>
          </a:p>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Number of families engaged with at least one activity (comments in scrapbooks)</a:t>
            </a:r>
          </a:p>
        </p:txBody>
      </p:sp>
      <p:pic>
        <p:nvPicPr>
          <p:cNvPr id="5" name="Graphic 4" descr="Harvey Balls 0% with solid fill">
            <a:extLst>
              <a:ext uri="{FF2B5EF4-FFF2-40B4-BE49-F238E27FC236}">
                <a16:creationId xmlns:a16="http://schemas.microsoft.com/office/drawing/2014/main" id="{0ACDAE65-0538-F8EF-B284-01F606F8FBC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C41D961F-572E-1E17-CFBA-CBFDC142CD2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BB89FA78-464C-58A4-7556-E0547D1D2CB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380CC899-7143-AD9C-1FFB-0253C13C017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E12F4337-2AFF-71A7-F368-1519B1F6ADD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F58C3D71-FE5C-F5D3-CFD3-86CEAA566B3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9796689E-181E-F1CE-5761-2AD425EEDED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1B4C2BEC-E262-7451-EF7B-A1FFE031BD1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2" name="TextBox 1">
            <a:extLst>
              <a:ext uri="{FF2B5EF4-FFF2-40B4-BE49-F238E27FC236}">
                <a16:creationId xmlns:a16="http://schemas.microsoft.com/office/drawing/2014/main" id="{B7B279B4-3296-0300-732E-E45AD83B535F}"/>
              </a:ext>
            </a:extLst>
          </p:cNvPr>
          <p:cNvSpPr txBox="1"/>
          <p:nvPr/>
        </p:nvSpPr>
        <p:spPr>
          <a:xfrm>
            <a:off x="4983416" y="2135157"/>
            <a:ext cx="3860074" cy="4093428"/>
          </a:xfrm>
          <a:prstGeom prst="rect">
            <a:avLst/>
          </a:prstGeom>
          <a:noFill/>
        </p:spPr>
        <p:txBody>
          <a:bodyPr wrap="square" lIns="91440" tIns="45720" rIns="91440" bIns="45720" rtlCol="0" anchor="t">
            <a:spAutoFit/>
          </a:bodyPr>
          <a:lstStyle/>
          <a:p>
            <a:pPr>
              <a:spcAft>
                <a:spcPts val="1200"/>
              </a:spcAft>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Mae'n ofynnol i arweinwyr prosiectau roi gwybod i National Numeracy am lefel yr ymgysylltiad gan ddisgyblion a rhieni/gofalwyr.</a:t>
            </a:r>
          </a:p>
          <a:p>
            <a:pPr>
              <a:spcAft>
                <a:spcPts val="1200"/>
              </a:spcAft>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Mae'n bwysig bod athrawon yn olrhain faint o ddisgyblion sy'n cwblhau gweithgareddau a faint o rieni/ofalwyr sy'n ymgysylltu gartref.</a:t>
            </a:r>
          </a:p>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Nifer y llyfrau lloffion a ddosbarthwyd ac i ba grwpiau blwyddyn</a:t>
            </a:r>
          </a:p>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Amlder y llyfrau lloffion (bob wythnos, pythefnos, mis, hanner tymor)</a:t>
            </a:r>
          </a:p>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Nifer y disgyblion sy'n cymryd rhan mewn o leiaf un gweithgaredd</a:t>
            </a:r>
          </a:p>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Nifer y teuluoedd sy'n cymryd rhan mewn o leiaf un gweithgaredd (sylwadau yn y llyfrau lloffion)</a:t>
            </a:r>
          </a:p>
        </p:txBody>
      </p:sp>
      <p:cxnSp>
        <p:nvCxnSpPr>
          <p:cNvPr id="6" name="Straight Connector 5">
            <a:extLst>
              <a:ext uri="{FF2B5EF4-FFF2-40B4-BE49-F238E27FC236}">
                <a16:creationId xmlns:a16="http://schemas.microsoft.com/office/drawing/2014/main" id="{F390D2BB-7D19-3E95-AD26-D352E792D02D}"/>
              </a:ext>
            </a:extLst>
          </p:cNvPr>
          <p:cNvCxnSpPr>
            <a:cxnSpLocks/>
          </p:cNvCxnSpPr>
          <p:nvPr/>
        </p:nvCxnSpPr>
        <p:spPr>
          <a:xfrm flipH="1">
            <a:off x="4698811" y="2056726"/>
            <a:ext cx="9145" cy="4574851"/>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01339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dirty="0"/>
              <a:t>Next steps</a:t>
            </a:r>
          </a:p>
          <a:p>
            <a:r>
              <a:rPr lang="1106" sz="3000" b="1" dirty="0"/>
              <a:t>Y Camau Nesaf</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26A81E7-DDCC-42E2-163C-88802FA95299}"/>
              </a:ext>
            </a:extLst>
          </p:cNvPr>
          <p:cNvSpPr txBox="1"/>
          <p:nvPr/>
        </p:nvSpPr>
        <p:spPr>
          <a:xfrm>
            <a:off x="798951" y="2373615"/>
            <a:ext cx="3773048" cy="3447098"/>
          </a:xfrm>
          <a:prstGeom prst="rect">
            <a:avLst/>
          </a:prstGeom>
          <a:noFill/>
        </p:spPr>
        <p:txBody>
          <a:bodyPr wrap="square" lIns="91440" tIns="45720" rIns="91440" bIns="45720" rtlCol="0" anchor="t">
            <a:spAutoFit/>
          </a:bodyPr>
          <a:lstStyle/>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Decide which classes/year groups will use the activities and frequency</a:t>
            </a:r>
          </a:p>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Inform National Numeracy how many scrapbooks you school will need in Session 2 (to be delivered in January)</a:t>
            </a:r>
          </a:p>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Download activities from the resource hub</a:t>
            </a:r>
          </a:p>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Agree how to monitor engagement</a:t>
            </a:r>
          </a:p>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Agree how to positively promote throughout the year</a:t>
            </a:r>
          </a:p>
          <a:p>
            <a:pPr marL="342900" indent="-342900">
              <a:spcAft>
                <a:spcPts val="1200"/>
              </a:spcAft>
              <a:buFont typeface="Arial" panose="020B0604020202020204" pitchFamily="34" charset="0"/>
              <a:buChar char="•"/>
            </a:pPr>
            <a:r>
              <a:rPr lang="en-GB" sz="1400" dirty="0">
                <a:solidFill>
                  <a:srgbClr val="000000"/>
                </a:solidFill>
                <a:latin typeface="Lato"/>
                <a:ea typeface="Lato"/>
                <a:cs typeface="Lato"/>
              </a:rPr>
              <a:t>Share information with participating teachers, pupils and parents/carers</a:t>
            </a:r>
          </a:p>
        </p:txBody>
      </p:sp>
      <p:pic>
        <p:nvPicPr>
          <p:cNvPr id="15" name="Picture 14" descr="A book with a picture of kids&#10;&#10;AI-generated content may be incorrect.">
            <a:extLst>
              <a:ext uri="{FF2B5EF4-FFF2-40B4-BE49-F238E27FC236}">
                <a16:creationId xmlns:a16="http://schemas.microsoft.com/office/drawing/2014/main" id="{5BF5BF75-80EF-349D-5E80-9C0040B8975E}"/>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3863048" y="74035"/>
            <a:ext cx="1417903" cy="2001330"/>
          </a:xfrm>
          <a:prstGeom prst="rect">
            <a:avLst/>
          </a:prstGeom>
        </p:spPr>
      </p:pic>
      <p:pic>
        <p:nvPicPr>
          <p:cNvPr id="5" name="Graphic 4" descr="Harvey Balls 0% with solid fill">
            <a:extLst>
              <a:ext uri="{FF2B5EF4-FFF2-40B4-BE49-F238E27FC236}">
                <a16:creationId xmlns:a16="http://schemas.microsoft.com/office/drawing/2014/main" id="{25194BEE-452E-A56C-A2E5-75732093AE9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0124B540-A4A1-7DE4-5872-B56CB3AD334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48591537-16D9-BB17-DC8A-09EC36D76D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FBE730A8-D93E-D68B-DA46-C2C1CC46809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E7E23EC6-9D02-125D-05BC-DE134C9DD9C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469D6477-E121-9BAF-A3EE-6C480780953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3ECCFD48-AAC7-5AD3-EADC-2C7B93CAA7E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B2A9FF62-43CB-52E1-47ED-129FAC0D8D6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
        <p:nvSpPr>
          <p:cNvPr id="2" name="TextBox 1">
            <a:extLst>
              <a:ext uri="{FF2B5EF4-FFF2-40B4-BE49-F238E27FC236}">
                <a16:creationId xmlns:a16="http://schemas.microsoft.com/office/drawing/2014/main" id="{DD1FDA8D-B3B5-D337-49FB-A96EA5A84FA2}"/>
              </a:ext>
            </a:extLst>
          </p:cNvPr>
          <p:cNvSpPr txBox="1"/>
          <p:nvPr/>
        </p:nvSpPr>
        <p:spPr>
          <a:xfrm>
            <a:off x="4824487" y="2373615"/>
            <a:ext cx="4062015" cy="3877985"/>
          </a:xfrm>
          <a:prstGeom prst="rect">
            <a:avLst/>
          </a:prstGeom>
          <a:noFill/>
        </p:spPr>
        <p:txBody>
          <a:bodyPr wrap="square" lIns="91440" tIns="45720" rIns="91440" bIns="45720" rtlCol="0" anchor="t">
            <a:spAutoFit/>
          </a:bodyPr>
          <a:lstStyle/>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Penderfynu pa ddosbarthiadau/grwpiau blwyddyn a fydd yn defnyddio'r gweithgareddau, a pha mor aml</a:t>
            </a:r>
          </a:p>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Rhoi gwybod i National Numeracy faint o lyfrau lloffion y bydd ar eich ysgol eu hangen yn Sesiwn 2 (i'w dosbarthu ym mis Ionawr)</a:t>
            </a:r>
          </a:p>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Lawrlwytho gweithgareddau o'r hwb adnoddau</a:t>
            </a:r>
          </a:p>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Cytuno ar sut i fonitro ymgysylltiad</a:t>
            </a:r>
          </a:p>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Cytuno ar sut i hyrwyddo mewn modd cadarnhaol trwy gydol y flwyddyn</a:t>
            </a:r>
          </a:p>
          <a:p>
            <a:pPr marL="342900" indent="-342900">
              <a:spcAft>
                <a:spcPts val="1200"/>
              </a:spcAft>
              <a:buFont typeface="Arial" pitchFamily="34" charset="0"/>
              <a:buChar char="•"/>
              <a:defRPr b="0" i="0"/>
            </a:pPr>
            <a:r>
              <a:rPr lang="1106" sz="1400" dirty="0">
                <a:solidFill>
                  <a:srgbClr val="000000"/>
                </a:solidFill>
                <a:latin typeface="Lato" panose="020F0502020204030203" pitchFamily="34" charset="0"/>
                <a:ea typeface="Lato" panose="020F0502020204030203" pitchFamily="34" charset="0"/>
                <a:cs typeface="Lato" panose="020F0502020204030203" pitchFamily="34" charset="0"/>
              </a:rPr>
              <a:t>Rhannu gwybodaeth â'r athrawon, y disgyblion a'r rhieni/gofalwyr sy'n cymryd rhan</a:t>
            </a:r>
          </a:p>
        </p:txBody>
      </p:sp>
      <p:cxnSp>
        <p:nvCxnSpPr>
          <p:cNvPr id="6" name="Straight Connector 5">
            <a:extLst>
              <a:ext uri="{FF2B5EF4-FFF2-40B4-BE49-F238E27FC236}">
                <a16:creationId xmlns:a16="http://schemas.microsoft.com/office/drawing/2014/main" id="{CD02B20B-C9BE-3EFD-F35F-17AD2E405D87}"/>
              </a:ext>
            </a:extLst>
          </p:cNvPr>
          <p:cNvCxnSpPr>
            <a:cxnSpLocks/>
          </p:cNvCxnSpPr>
          <p:nvPr/>
        </p:nvCxnSpPr>
        <p:spPr>
          <a:xfrm>
            <a:off x="4571999" y="2292183"/>
            <a:ext cx="0" cy="4257962"/>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915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F44763-5486-C1DC-8E66-E85FEFD78BF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52634C8-E924-59A1-5825-4F2B180152BC}"/>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Impact</a:t>
            </a:r>
          </a:p>
          <a:p>
            <a:pPr>
              <a:spcAft>
                <a:spcPts val="600"/>
              </a:spcAft>
            </a:pPr>
            <a:r>
              <a:rPr lang="en-GB" sz="3000" b="1" dirty="0" err="1"/>
              <a:t>Effaith</a:t>
            </a:r>
            <a:endParaRPr lang="en-GB" sz="3000" b="1" dirty="0"/>
          </a:p>
        </p:txBody>
      </p:sp>
      <p:sp>
        <p:nvSpPr>
          <p:cNvPr id="3" name="Text Placeholder 2">
            <a:extLst>
              <a:ext uri="{FF2B5EF4-FFF2-40B4-BE49-F238E27FC236}">
                <a16:creationId xmlns:a16="http://schemas.microsoft.com/office/drawing/2014/main" id="{3176F8A4-834A-9038-2A10-A625BF8143E9}"/>
              </a:ext>
            </a:extLst>
          </p:cNvPr>
          <p:cNvSpPr>
            <a:spLocks noGrp="1"/>
          </p:cNvSpPr>
          <p:nvPr>
            <p:ph type="body" sz="quarter" idx="10"/>
          </p:nvPr>
        </p:nvSpPr>
        <p:spPr>
          <a:xfrm>
            <a:off x="928783" y="2289652"/>
            <a:ext cx="3780377" cy="3948871"/>
          </a:xfrm>
        </p:spPr>
        <p:txBody>
          <a:bodyPr>
            <a:normAutofit lnSpcReduction="10000"/>
          </a:bodyPr>
          <a:lstStyle/>
          <a:p>
            <a:pPr marL="285750" indent="-285750">
              <a:buFont typeface="Arial" panose="020B0604020202020204" pitchFamily="34" charset="0"/>
              <a:buChar char="•"/>
            </a:pPr>
            <a:r>
              <a:rPr lang="en-US" sz="1700" b="0" dirty="0">
                <a:solidFill>
                  <a:srgbClr val="00304A"/>
                </a:solidFill>
              </a:rPr>
              <a:t>81% of schools felt that maths attainment has improved.</a:t>
            </a:r>
          </a:p>
          <a:p>
            <a:r>
              <a:rPr lang="en-US" sz="1300" b="0" i="1" dirty="0"/>
              <a:t>“Children are having more mathematical discussions at home. Our maths data is on an upwards trend.”</a:t>
            </a:r>
          </a:p>
          <a:p>
            <a:r>
              <a:rPr lang="en-US" sz="1300" b="0" i="1" dirty="0"/>
              <a:t>“I think children’s reasoning skills and applying knowledge to different types of problems has improved. Children are making links across the curriculum more confidently.”</a:t>
            </a:r>
          </a:p>
          <a:p>
            <a:endParaRPr lang="en-US" sz="1500" b="0" i="1" dirty="0"/>
          </a:p>
          <a:p>
            <a:pPr marL="285750" indent="-285750">
              <a:buFont typeface="Arial" panose="020B0604020202020204" pitchFamily="34" charset="0"/>
              <a:buChar char="•"/>
            </a:pPr>
            <a:r>
              <a:rPr lang="en-US" sz="1700" b="0" dirty="0">
                <a:solidFill>
                  <a:srgbClr val="00304A"/>
                </a:solidFill>
              </a:rPr>
              <a:t>85% of schools agreed that there has been a shift towards a more positive culture around maths among pupils.</a:t>
            </a:r>
          </a:p>
          <a:p>
            <a:pPr marL="285750" indent="-285750">
              <a:buFont typeface="Arial" panose="020B0604020202020204" pitchFamily="34" charset="0"/>
              <a:buChar char="•"/>
            </a:pPr>
            <a:endParaRPr lang="en-US" sz="1900" dirty="0">
              <a:solidFill>
                <a:srgbClr val="00304A"/>
              </a:solidFill>
            </a:endParaRPr>
          </a:p>
          <a:p>
            <a:pPr marL="285750" indent="-285750">
              <a:buFont typeface="Arial" panose="020B0604020202020204" pitchFamily="34" charset="0"/>
              <a:buChar char="•"/>
            </a:pPr>
            <a:r>
              <a:rPr lang="en-US" sz="1700" b="0" dirty="0">
                <a:solidFill>
                  <a:srgbClr val="00304A"/>
                </a:solidFill>
              </a:rPr>
              <a:t>87% of parents/carers feel better able to support their child with maths learning.</a:t>
            </a:r>
          </a:p>
          <a:p>
            <a:pPr marL="285750" indent="-285750">
              <a:buFont typeface="Arial" panose="020B0604020202020204" pitchFamily="34" charset="0"/>
              <a:buChar char="•"/>
            </a:pPr>
            <a:endParaRPr lang="en-US" sz="2000" dirty="0">
              <a:solidFill>
                <a:srgbClr val="00304A"/>
              </a:solidFill>
            </a:endParaRPr>
          </a:p>
        </p:txBody>
      </p:sp>
      <p:pic>
        <p:nvPicPr>
          <p:cNvPr id="5" name="Graphic 4" descr="Harvey Balls 0% with solid fill">
            <a:extLst>
              <a:ext uri="{FF2B5EF4-FFF2-40B4-BE49-F238E27FC236}">
                <a16:creationId xmlns:a16="http://schemas.microsoft.com/office/drawing/2014/main" id="{7633AFB6-6DB3-21EA-B828-44201513FA6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D45F6E14-793D-C38B-1AF1-08F24616790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CF17CFCB-A2C1-2BE5-D20E-D21E05EB9DB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DB3D26EF-19B5-1A0D-1972-C70830062E9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3" name="Graphic 12" descr="Harvey Balls 25% with solid fill">
            <a:extLst>
              <a:ext uri="{FF2B5EF4-FFF2-40B4-BE49-F238E27FC236}">
                <a16:creationId xmlns:a16="http://schemas.microsoft.com/office/drawing/2014/main" id="{4631F051-FE69-1F0E-F8B3-D10B659ED5E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5" name="Graphic 14" descr="Harvey Balls 100% with solid fill">
            <a:extLst>
              <a:ext uri="{FF2B5EF4-FFF2-40B4-BE49-F238E27FC236}">
                <a16:creationId xmlns:a16="http://schemas.microsoft.com/office/drawing/2014/main" id="{DCAA556E-D952-13D1-B5FA-C4355F51A39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17" name="Graphic 16" descr="Harvey Balls 65% with solid fill">
            <a:extLst>
              <a:ext uri="{FF2B5EF4-FFF2-40B4-BE49-F238E27FC236}">
                <a16:creationId xmlns:a16="http://schemas.microsoft.com/office/drawing/2014/main" id="{F007A609-633E-B16F-5246-81BBBC7920CE}"/>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19" name="Graphic 18" descr="Harvey Balls 90% with solid fill">
            <a:extLst>
              <a:ext uri="{FF2B5EF4-FFF2-40B4-BE49-F238E27FC236}">
                <a16:creationId xmlns:a16="http://schemas.microsoft.com/office/drawing/2014/main" id="{BE5F5F96-7FAA-348B-93C8-3174E17FACB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4" name="Text Placeholder 2">
            <a:extLst>
              <a:ext uri="{FF2B5EF4-FFF2-40B4-BE49-F238E27FC236}">
                <a16:creationId xmlns:a16="http://schemas.microsoft.com/office/drawing/2014/main" id="{78A11EC9-E9A2-F902-FB46-F8EB69AE672A}"/>
              </a:ext>
            </a:extLst>
          </p:cNvPr>
          <p:cNvSpPr txBox="1">
            <a:spLocks/>
          </p:cNvSpPr>
          <p:nvPr/>
        </p:nvSpPr>
        <p:spPr>
          <a:xfrm>
            <a:off x="5091480" y="2259036"/>
            <a:ext cx="3850522" cy="3948871"/>
          </a:xfrm>
          <a:prstGeom prst="rect">
            <a:avLst/>
          </a:prstGeom>
        </p:spPr>
        <p:txBody>
          <a:bodyPr>
            <a:normAutofit fontScale="77500" lnSpcReduction="20000"/>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itchFamily="34" charset="0"/>
              <a:buChar char="•"/>
              <a:defRPr b="0" i="0"/>
            </a:pPr>
            <a:r>
              <a:rPr lang="1106" sz="2000" dirty="0">
                <a:solidFill>
                  <a:srgbClr val="00304A"/>
                </a:solidFill>
                <a:latin typeface="Lato" panose="020F0502020204030203" pitchFamily="34" charset="0"/>
                <a:ea typeface="Lato" panose="020F0502020204030203" pitchFamily="34" charset="0"/>
                <a:cs typeface="Lato" panose="020F0502020204030203" pitchFamily="34" charset="0"/>
              </a:rPr>
              <a:t>Mae 81% o'r ysgolion o'r farn bod cyrhaeddiad mathemateg wedi gwella. </a:t>
            </a:r>
          </a:p>
          <a:p>
            <a:pPr>
              <a:defRPr b="0" i="0"/>
            </a:pPr>
            <a:r>
              <a:rPr lang="1106" sz="1600" i="1" dirty="0"/>
              <a:t>“Mae'r plant yn cynnal mwy o drafodaethau mathemategol gartref. Mae'r duedd ar i fyny o ran ein data mathemateg.”</a:t>
            </a:r>
          </a:p>
          <a:p>
            <a:pPr>
              <a:defRPr b="0" i="0"/>
            </a:pPr>
            <a:r>
              <a:rPr lang="1106" sz="1600" i="1" dirty="0"/>
              <a:t>“Mae sgiliau rhesymu'r plant a'u gallu i gymhwyso gwybodaeth i fathau gwahanol o broblemau wedi gwella. Mae plant yn fwy hyderus wrth wneud cysylltiadau ar draws y cwricwlwm.”</a:t>
            </a:r>
          </a:p>
          <a:p>
            <a:endParaRPr lang="en-US" sz="1600" i="1" dirty="0"/>
          </a:p>
          <a:p>
            <a:pPr marL="285750" indent="-285750">
              <a:buFont typeface="Arial" pitchFamily="34" charset="0"/>
              <a:buChar char="•"/>
              <a:defRPr b="0" i="0"/>
            </a:pPr>
            <a:r>
              <a:rPr lang="1106" sz="2000" dirty="0">
                <a:solidFill>
                  <a:srgbClr val="00304A"/>
                </a:solidFill>
              </a:rPr>
              <a:t>Roedd 85% o'r ysgolion yn cytuno bod symudiad wedi bod tuag at ddiwylliant mwy cadarnhaol ymhlith y disgyblion mewn perthynas â mathemateg. </a:t>
            </a:r>
          </a:p>
          <a:p>
            <a:pPr marL="285750" indent="-285750">
              <a:buFont typeface="Arial" pitchFamily="34" charset="0"/>
              <a:buChar char="•"/>
            </a:pPr>
            <a:endParaRPr lang="en-US" sz="2000" dirty="0">
              <a:solidFill>
                <a:srgbClr val="00304A"/>
              </a:solidFill>
            </a:endParaRPr>
          </a:p>
          <a:p>
            <a:pPr marL="285750" indent="-285750">
              <a:buFont typeface="Arial" pitchFamily="34" charset="0"/>
              <a:buChar char="•"/>
              <a:defRPr b="0" i="0"/>
            </a:pPr>
            <a:r>
              <a:rPr lang="1106" sz="2000" dirty="0">
                <a:solidFill>
                  <a:srgbClr val="00304A"/>
                </a:solidFill>
              </a:rPr>
              <a:t>Mae 87% o'r rhieni/gofalwyr yn teimlo eu bod yn gallu cefnogi eu plentyn yn well o ran dysgu mathemateg. </a:t>
            </a:r>
          </a:p>
          <a:p>
            <a:pPr marL="285750" indent="-285750">
              <a:buFont typeface="Arial" pitchFamily="34" charset="0"/>
              <a:buChar char="•"/>
            </a:pPr>
            <a:endParaRPr lang="en-US" sz="2000" dirty="0">
              <a:solidFill>
                <a:srgbClr val="00304A"/>
              </a:solidFill>
            </a:endParaRPr>
          </a:p>
        </p:txBody>
      </p:sp>
      <p:cxnSp>
        <p:nvCxnSpPr>
          <p:cNvPr id="6" name="Straight Connector 5">
            <a:extLst>
              <a:ext uri="{FF2B5EF4-FFF2-40B4-BE49-F238E27FC236}">
                <a16:creationId xmlns:a16="http://schemas.microsoft.com/office/drawing/2014/main" id="{74B85D30-48B0-029C-A72C-38D92FC996AA}"/>
              </a:ext>
            </a:extLst>
          </p:cNvPr>
          <p:cNvCxnSpPr>
            <a:cxnSpLocks/>
          </p:cNvCxnSpPr>
          <p:nvPr/>
        </p:nvCxnSpPr>
        <p:spPr>
          <a:xfrm>
            <a:off x="4800600" y="1977819"/>
            <a:ext cx="0" cy="4511306"/>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3448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1C56A-A3FC-DBB8-0105-E8FCECA24C6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4184458-E3BE-9D41-0742-81751ACCEF1F}"/>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Programme Overview</a:t>
            </a:r>
          </a:p>
          <a:p>
            <a:pPr>
              <a:spcAft>
                <a:spcPts val="600"/>
              </a:spcAft>
            </a:pPr>
            <a:r>
              <a:rPr lang="1106" sz="3000" b="1" dirty="0"/>
              <a:t>Trosolwg o'r Rhaglen</a:t>
            </a:r>
          </a:p>
          <a:p>
            <a:pPr>
              <a:spcAft>
                <a:spcPts val="600"/>
              </a:spcAft>
            </a:pPr>
            <a:endParaRPr lang="en-GB" sz="3000" b="1" dirty="0"/>
          </a:p>
        </p:txBody>
      </p:sp>
      <p:sp>
        <p:nvSpPr>
          <p:cNvPr id="7" name="Rectangle 6">
            <a:extLst>
              <a:ext uri="{FF2B5EF4-FFF2-40B4-BE49-F238E27FC236}">
                <a16:creationId xmlns:a16="http://schemas.microsoft.com/office/drawing/2014/main" id="{F2B3BB93-2CE2-1BBA-A587-D96D740BB9C1}"/>
              </a:ext>
            </a:extLst>
          </p:cNvPr>
          <p:cNvSpPr/>
          <p:nvPr/>
        </p:nvSpPr>
        <p:spPr>
          <a:xfrm>
            <a:off x="853649" y="2219744"/>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dirty="0">
                <a:solidFill>
                  <a:srgbClr val="000000"/>
                </a:solidFill>
                <a:latin typeface="Lato"/>
                <a:ea typeface="Lato"/>
                <a:cs typeface="Lato"/>
              </a:rPr>
              <a:t>Training</a:t>
            </a:r>
          </a:p>
          <a:p>
            <a:pPr marL="285750" indent="-285750" fontAlgn="base">
              <a:buFont typeface="Arial" panose="020B0604020202020204" pitchFamily="34" charset="0"/>
              <a:buChar char="•"/>
            </a:pPr>
            <a:r>
              <a:rPr lang="en-US" sz="1400" b="1" dirty="0">
                <a:solidFill>
                  <a:schemeClr val="tx1"/>
                </a:solidFill>
                <a:highlight>
                  <a:srgbClr val="FFFFFF"/>
                </a:highlight>
                <a:latin typeface="Lato"/>
                <a:ea typeface="Lato"/>
                <a:cs typeface="Lato"/>
              </a:rPr>
              <a:t>Numeracy Champion </a:t>
            </a:r>
            <a:r>
              <a:rPr lang="en-US" sz="1400" dirty="0">
                <a:solidFill>
                  <a:schemeClr val="tx1"/>
                </a:solidFill>
                <a:highlight>
                  <a:srgbClr val="FFFFFF"/>
                </a:highlight>
                <a:latin typeface="Lato"/>
                <a:ea typeface="Lato"/>
                <a:cs typeface="Lato"/>
              </a:rPr>
              <a:t>training</a:t>
            </a:r>
            <a:r>
              <a:rPr lang="en-US" sz="1400" i="0" dirty="0">
                <a:solidFill>
                  <a:schemeClr val="tx1"/>
                </a:solidFill>
                <a:effectLst/>
                <a:highlight>
                  <a:srgbClr val="FFFFFF"/>
                </a:highlight>
                <a:latin typeface="Lato"/>
                <a:ea typeface="Lato"/>
                <a:cs typeface="Lato"/>
              </a:rPr>
              <a:t> for up to six members of staff, enabling the Champions to </a:t>
            </a:r>
            <a:r>
              <a:rPr lang="en-US" sz="1400" dirty="0">
                <a:solidFill>
                  <a:schemeClr val="tx1"/>
                </a:solidFill>
                <a:latin typeface="Lato"/>
                <a:ea typeface="Lato"/>
                <a:cs typeface="Lato"/>
              </a:rPr>
              <a:t>support staff, parents/ carers and children with number confidence. </a:t>
            </a:r>
          </a:p>
          <a:p>
            <a:pPr marL="285750" indent="-285750" fontAlgn="base">
              <a:buFont typeface="Arial" panose="020B0604020202020204" pitchFamily="34" charset="0"/>
              <a:buChar char="•"/>
            </a:pPr>
            <a:r>
              <a:rPr lang="en-US" sz="1400" b="1" dirty="0">
                <a:solidFill>
                  <a:schemeClr val="tx1"/>
                </a:solidFill>
                <a:latin typeface="Lato"/>
                <a:ea typeface="Lato"/>
                <a:cs typeface="Lato"/>
              </a:rPr>
              <a:t>Feeling Better About Maths </a:t>
            </a:r>
            <a:r>
              <a:rPr lang="en-US" sz="1400" dirty="0">
                <a:solidFill>
                  <a:schemeClr val="tx1"/>
                </a:solidFill>
                <a:latin typeface="Lato"/>
                <a:ea typeface="Lato"/>
                <a:cs typeface="Lato"/>
              </a:rPr>
              <a:t>CPD training for all staff</a:t>
            </a:r>
            <a:endParaRPr lang="en-US" sz="1400" b="1" dirty="0">
              <a:solidFill>
                <a:schemeClr val="tx1"/>
              </a:solidFill>
              <a:latin typeface="Lato"/>
              <a:ea typeface="Lato"/>
              <a:cs typeface="Lato"/>
            </a:endParaRPr>
          </a:p>
          <a:p>
            <a:pPr marL="285750" indent="-285750" fontAlgn="base">
              <a:buFont typeface="Arial" panose="020B0604020202020204" pitchFamily="34" charset="0"/>
              <a:buChar char="•"/>
            </a:pPr>
            <a:r>
              <a:rPr lang="en-US" sz="1400" b="1" dirty="0">
                <a:solidFill>
                  <a:schemeClr val="tx1"/>
                </a:solidFill>
                <a:latin typeface="Lato"/>
                <a:ea typeface="Lato"/>
                <a:cs typeface="Lato"/>
              </a:rPr>
              <a:t>Parental engagement session </a:t>
            </a:r>
            <a:r>
              <a:rPr lang="en-US" sz="1400" dirty="0">
                <a:solidFill>
                  <a:schemeClr val="tx1"/>
                </a:solidFill>
                <a:latin typeface="Lato"/>
                <a:ea typeface="Lato"/>
                <a:cs typeface="Lato"/>
              </a:rPr>
              <a:t>for all staff</a:t>
            </a:r>
            <a:endParaRPr lang="en-GB" dirty="0">
              <a:solidFill>
                <a:schemeClr val="tx1"/>
              </a:solidFill>
              <a:latin typeface="Lato"/>
              <a:ea typeface="Lato"/>
              <a:cs typeface="Lato"/>
            </a:endParaRPr>
          </a:p>
        </p:txBody>
      </p:sp>
      <p:sp>
        <p:nvSpPr>
          <p:cNvPr id="9" name="Rectangle 8">
            <a:extLst>
              <a:ext uri="{FF2B5EF4-FFF2-40B4-BE49-F238E27FC236}">
                <a16:creationId xmlns:a16="http://schemas.microsoft.com/office/drawing/2014/main" id="{4EEE137E-0DE3-AAB1-D31F-C6F05463FCC5}"/>
              </a:ext>
            </a:extLst>
          </p:cNvPr>
          <p:cNvSpPr/>
          <p:nvPr/>
        </p:nvSpPr>
        <p:spPr>
          <a:xfrm>
            <a:off x="853649" y="4383311"/>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dirty="0">
                <a:solidFill>
                  <a:srgbClr val="000000"/>
                </a:solidFill>
                <a:latin typeface="Lato"/>
                <a:ea typeface="Lato"/>
                <a:cs typeface="Lato"/>
              </a:rPr>
              <a:t>Participation</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Where available, lessons and assemblies from our </a:t>
            </a:r>
            <a:r>
              <a:rPr lang="en-US" sz="1400" b="1" dirty="0">
                <a:solidFill>
                  <a:schemeClr val="tx1"/>
                </a:solidFill>
                <a:highlight>
                  <a:srgbClr val="FFFFFF"/>
                </a:highlight>
                <a:latin typeface="Lato"/>
                <a:ea typeface="Lato"/>
                <a:cs typeface="Lato"/>
              </a:rPr>
              <a:t>Corporate Volunteers.</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Participation in National Numeracy campaigns: </a:t>
            </a:r>
            <a:r>
              <a:rPr lang="en-US" sz="1400" b="1" dirty="0">
                <a:solidFill>
                  <a:schemeClr val="tx1"/>
                </a:solidFill>
                <a:highlight>
                  <a:srgbClr val="FFFFFF"/>
                </a:highlight>
                <a:latin typeface="Lato"/>
                <a:ea typeface="Lato"/>
                <a:cs typeface="Lato"/>
              </a:rPr>
              <a:t>National Numeracy Day </a:t>
            </a:r>
            <a:r>
              <a:rPr lang="en-US" sz="1400" dirty="0">
                <a:solidFill>
                  <a:schemeClr val="tx1"/>
                </a:solidFill>
                <a:highlight>
                  <a:srgbClr val="FFFFFF"/>
                </a:highlight>
                <a:latin typeface="Lato"/>
                <a:ea typeface="Lato"/>
                <a:cs typeface="Lato"/>
              </a:rPr>
              <a:t>and </a:t>
            </a:r>
            <a:r>
              <a:rPr lang="en-US" sz="1400" b="1" dirty="0">
                <a:solidFill>
                  <a:schemeClr val="tx1"/>
                </a:solidFill>
                <a:highlight>
                  <a:srgbClr val="FFFFFF"/>
                </a:highlight>
                <a:latin typeface="Lato"/>
                <a:ea typeface="Lato"/>
                <a:cs typeface="Lato"/>
              </a:rPr>
              <a:t>Number Confidence Week.</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Expert-led webinars on topics such as maths anxiety, dyscalculia and gender.</a:t>
            </a:r>
          </a:p>
        </p:txBody>
      </p:sp>
      <p:pic>
        <p:nvPicPr>
          <p:cNvPr id="4" name="Graphic 3" descr="Harvey Balls 0% with solid fill">
            <a:extLst>
              <a:ext uri="{FF2B5EF4-FFF2-40B4-BE49-F238E27FC236}">
                <a16:creationId xmlns:a16="http://schemas.microsoft.com/office/drawing/2014/main" id="{70D8BADB-6F35-381E-6C8E-240E241286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6" name="Graphic 5" descr="Harvey Balls 15% with solid fill">
            <a:extLst>
              <a:ext uri="{FF2B5EF4-FFF2-40B4-BE49-F238E27FC236}">
                <a16:creationId xmlns:a16="http://schemas.microsoft.com/office/drawing/2014/main" id="{56228451-8A6A-641E-54B6-E7FCA9EF813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2" name="Graphic 11" descr="Tea with solid fill">
            <a:extLst>
              <a:ext uri="{FF2B5EF4-FFF2-40B4-BE49-F238E27FC236}">
                <a16:creationId xmlns:a16="http://schemas.microsoft.com/office/drawing/2014/main" id="{25AE9C5C-10EC-54C5-624B-ED6881693FE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4" name="Graphic 13" descr="Harvey Balls 40% with solid fill">
            <a:extLst>
              <a:ext uri="{FF2B5EF4-FFF2-40B4-BE49-F238E27FC236}">
                <a16:creationId xmlns:a16="http://schemas.microsoft.com/office/drawing/2014/main" id="{3E7A5C34-EBA8-9130-4106-0127FC44532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6" name="Graphic 15" descr="Harvey Balls 25% with solid fill">
            <a:extLst>
              <a:ext uri="{FF2B5EF4-FFF2-40B4-BE49-F238E27FC236}">
                <a16:creationId xmlns:a16="http://schemas.microsoft.com/office/drawing/2014/main" id="{7AD3889E-563D-D52D-A14A-13EDE4EB15B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8" name="Graphic 17" descr="Harvey Balls 100% with solid fill">
            <a:extLst>
              <a:ext uri="{FF2B5EF4-FFF2-40B4-BE49-F238E27FC236}">
                <a16:creationId xmlns:a16="http://schemas.microsoft.com/office/drawing/2014/main" id="{A2B3EEBA-E252-3A78-3E9E-629B294439D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0" name="Graphic 19" descr="Harvey Balls 65% with solid fill">
            <a:extLst>
              <a:ext uri="{FF2B5EF4-FFF2-40B4-BE49-F238E27FC236}">
                <a16:creationId xmlns:a16="http://schemas.microsoft.com/office/drawing/2014/main" id="{D2F3CF9C-981B-FF22-9B99-5E9283BF46D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2" name="Graphic 21" descr="Harvey Balls 90% with solid fill">
            <a:extLst>
              <a:ext uri="{FF2B5EF4-FFF2-40B4-BE49-F238E27FC236}">
                <a16:creationId xmlns:a16="http://schemas.microsoft.com/office/drawing/2014/main" id="{B049A308-D9F9-5AAB-2BE0-32926A39AD7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3" name="Rectangle 2">
            <a:extLst>
              <a:ext uri="{FF2B5EF4-FFF2-40B4-BE49-F238E27FC236}">
                <a16:creationId xmlns:a16="http://schemas.microsoft.com/office/drawing/2014/main" id="{5EF818EA-C46F-B55E-7608-ECF637D5CBAC}"/>
              </a:ext>
            </a:extLst>
          </p:cNvPr>
          <p:cNvSpPr/>
          <p:nvPr/>
        </p:nvSpPr>
        <p:spPr>
          <a:xfrm>
            <a:off x="4712417" y="2205890"/>
            <a:ext cx="3705225" cy="2177421"/>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Hyfforddiant</a:t>
            </a:r>
          </a:p>
          <a:p>
            <a:pPr marL="285750" indent="-285750" fontAlgn="base">
              <a:buFont typeface="Arial" pitchFamily="34" charset="0"/>
              <a:buChar char="•"/>
              <a:defRPr b="0" i="0"/>
            </a:pPr>
            <a:r>
              <a:rPr lang="1106" sz="1350" b="0" dirty="0">
                <a:solidFill>
                  <a:schemeClr val="tx1"/>
                </a:solidFill>
                <a:highlight>
                  <a:srgbClr val="FFFFFF"/>
                </a:highlight>
                <a:latin typeface="Lato"/>
                <a:ea typeface="Lato"/>
                <a:cs typeface="Lato"/>
              </a:rPr>
              <a:t>Hyfforddiant </a:t>
            </a:r>
            <a:r>
              <a:rPr lang="1106" sz="1350" b="1" dirty="0">
                <a:solidFill>
                  <a:schemeClr val="tx1"/>
                </a:solidFill>
                <a:highlight>
                  <a:srgbClr val="FFFFFF"/>
                </a:highlight>
                <a:latin typeface="Lato"/>
                <a:ea typeface="Lato"/>
                <a:cs typeface="Lato"/>
              </a:rPr>
              <a:t>Hyrwyddwyr Rhifedd</a:t>
            </a:r>
            <a:r>
              <a:rPr lang="1106" sz="1350" b="0" dirty="0">
                <a:solidFill>
                  <a:schemeClr val="tx1"/>
                </a:solidFill>
                <a:highlight>
                  <a:srgbClr val="FFFFFF"/>
                </a:highlight>
                <a:latin typeface="Lato"/>
                <a:ea typeface="Lato"/>
                <a:cs typeface="Lato"/>
              </a:rPr>
              <a:t> ar gyfer hyd at chwe aelod o staff, gan alluogi'r Hyrwyddwyr i </a:t>
            </a:r>
            <a:r>
              <a:rPr lang="1106" sz="1350" dirty="0">
                <a:solidFill>
                  <a:schemeClr val="tx1"/>
                </a:solidFill>
                <a:latin typeface="Lato"/>
                <a:ea typeface="Lato"/>
                <a:cs typeface="Lato"/>
              </a:rPr>
              <a:t>gefnogi staff, rhieni/gofalwyr a phlant gyda'u hyder ym maes rhifedd</a:t>
            </a:r>
          </a:p>
          <a:p>
            <a:pPr marL="285750" indent="-285750" fontAlgn="base">
              <a:buFont typeface="Arial" pitchFamily="34" charset="0"/>
              <a:buChar char="•"/>
              <a:defRPr b="0" i="0"/>
            </a:pPr>
            <a:r>
              <a:rPr lang="1106" sz="1350" b="0" dirty="0">
                <a:solidFill>
                  <a:schemeClr val="tx1"/>
                </a:solidFill>
                <a:latin typeface="Lato"/>
                <a:ea typeface="Lato"/>
                <a:cs typeface="Lato"/>
              </a:rPr>
              <a:t>Hyfforddiant DPP </a:t>
            </a:r>
            <a:r>
              <a:rPr lang="1106" sz="1350" b="1" dirty="0">
                <a:solidFill>
                  <a:schemeClr val="tx1"/>
                </a:solidFill>
                <a:latin typeface="Lato"/>
                <a:ea typeface="Lato"/>
                <a:cs typeface="Lato"/>
              </a:rPr>
              <a:t>Teimlo'n Well Ynghylch Mathemateg</a:t>
            </a:r>
            <a:r>
              <a:rPr lang="1106" sz="1350" b="0" dirty="0">
                <a:solidFill>
                  <a:schemeClr val="tx1"/>
                </a:solidFill>
                <a:latin typeface="Lato"/>
                <a:ea typeface="Lato"/>
                <a:cs typeface="Lato"/>
              </a:rPr>
              <a:t> i bob aelod o staff</a:t>
            </a:r>
            <a:endParaRPr lang="en-US" sz="1350" b="1" dirty="0">
              <a:solidFill>
                <a:schemeClr val="tx1"/>
              </a:solidFill>
              <a:latin typeface="Lato"/>
              <a:ea typeface="Lato"/>
              <a:cs typeface="Lato"/>
            </a:endParaRPr>
          </a:p>
          <a:p>
            <a:pPr marL="285750" indent="-285750" fontAlgn="base">
              <a:buFont typeface="Arial" pitchFamily="34" charset="0"/>
              <a:buChar char="•"/>
              <a:defRPr b="0" i="0"/>
            </a:pPr>
            <a:r>
              <a:rPr lang="1106" sz="1350" b="1" dirty="0">
                <a:solidFill>
                  <a:schemeClr val="tx1"/>
                </a:solidFill>
                <a:latin typeface="Lato"/>
                <a:ea typeface="Lato"/>
                <a:cs typeface="Lato"/>
              </a:rPr>
              <a:t>Sesiwn Ymgysylltu â rhieni</a:t>
            </a:r>
            <a:r>
              <a:rPr lang="1106" sz="1350" b="0" dirty="0">
                <a:solidFill>
                  <a:schemeClr val="tx1"/>
                </a:solidFill>
                <a:latin typeface="Lato"/>
                <a:ea typeface="Lato"/>
                <a:cs typeface="Lato"/>
              </a:rPr>
              <a:t> ar gyfer yr holl staff</a:t>
            </a:r>
            <a:endParaRPr lang="en-GB" sz="1350" dirty="0">
              <a:solidFill>
                <a:schemeClr val="tx1"/>
              </a:solidFill>
              <a:latin typeface="Lato"/>
              <a:ea typeface="Lato"/>
              <a:cs typeface="Lato"/>
            </a:endParaRPr>
          </a:p>
        </p:txBody>
      </p:sp>
      <p:sp>
        <p:nvSpPr>
          <p:cNvPr id="5" name="Rectangle 4">
            <a:extLst>
              <a:ext uri="{FF2B5EF4-FFF2-40B4-BE49-F238E27FC236}">
                <a16:creationId xmlns:a16="http://schemas.microsoft.com/office/drawing/2014/main" id="{22484BE5-998A-46D0-D596-67D4E7B35182}"/>
              </a:ext>
            </a:extLst>
          </p:cNvPr>
          <p:cNvSpPr/>
          <p:nvPr/>
        </p:nvSpPr>
        <p:spPr>
          <a:xfrm>
            <a:off x="4712417" y="4494772"/>
            <a:ext cx="3705225" cy="1935403"/>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Cyfranogiad</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Lle bo modd, gwersi a gwasanaethau gan ein </a:t>
            </a:r>
            <a:r>
              <a:rPr lang="1106" sz="1350" b="1" dirty="0">
                <a:solidFill>
                  <a:schemeClr val="tx1"/>
                </a:solidFill>
                <a:highlight>
                  <a:srgbClr val="FFFFFF"/>
                </a:highlight>
                <a:latin typeface="Lato"/>
                <a:ea typeface="Lato"/>
                <a:cs typeface="Lato"/>
              </a:rPr>
              <a:t>Gwirfoddolwyr Corfforaethol</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Cymryd rhan yn ymgyrchoedd National Numeracy: </a:t>
            </a:r>
            <a:r>
              <a:rPr lang="1106" sz="1350" b="1" dirty="0">
                <a:solidFill>
                  <a:schemeClr val="tx1"/>
                </a:solidFill>
                <a:highlight>
                  <a:srgbClr val="FFFFFF"/>
                </a:highlight>
                <a:latin typeface="Lato"/>
                <a:ea typeface="Lato"/>
                <a:cs typeface="Lato"/>
              </a:rPr>
              <a:t>Diwrnod Rhifedd Cenedlaethol</a:t>
            </a:r>
            <a:r>
              <a:rPr lang="1106" sz="1350" dirty="0">
                <a:solidFill>
                  <a:schemeClr val="tx1"/>
                </a:solidFill>
                <a:highlight>
                  <a:srgbClr val="FFFFFF"/>
                </a:highlight>
                <a:latin typeface="Lato"/>
                <a:ea typeface="Lato"/>
                <a:cs typeface="Lato"/>
              </a:rPr>
              <a:t> ac </a:t>
            </a:r>
            <a:r>
              <a:rPr lang="1106" sz="1350" b="1" dirty="0">
                <a:solidFill>
                  <a:schemeClr val="tx1"/>
                </a:solidFill>
                <a:highlight>
                  <a:srgbClr val="FFFFFF"/>
                </a:highlight>
                <a:latin typeface="Lato"/>
                <a:ea typeface="Lato"/>
                <a:cs typeface="Lato"/>
              </a:rPr>
              <a:t>Wythnos Hyder mewn Sgiliau Rhifedd</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Gweminarau dan arweiniad arbenigwyr ar bynciau megis gorbryder ynghylch mathemateg, dyscalcwlia, a rhywedd</a:t>
            </a:r>
          </a:p>
        </p:txBody>
      </p:sp>
    </p:spTree>
    <p:extLst>
      <p:ext uri="{BB962C8B-B14F-4D97-AF65-F5344CB8AC3E}">
        <p14:creationId xmlns:p14="http://schemas.microsoft.com/office/powerpoint/2010/main" val="332487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5708A-EAC5-6E4D-B0EB-B87D5110E94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0C07396-009F-82AC-4F3C-947BA13BDBC7}"/>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Programme Overview</a:t>
            </a:r>
          </a:p>
          <a:p>
            <a:pPr>
              <a:spcAft>
                <a:spcPts val="600"/>
              </a:spcAft>
            </a:pPr>
            <a:r>
              <a:rPr lang="1106" sz="3000" b="1" dirty="0"/>
              <a:t>Trosolwg o'r Rhaglen</a:t>
            </a:r>
          </a:p>
          <a:p>
            <a:pPr>
              <a:spcAft>
                <a:spcPts val="600"/>
              </a:spcAft>
            </a:pPr>
            <a:endParaRPr lang="en-GB" sz="3000" b="1" dirty="0"/>
          </a:p>
        </p:txBody>
      </p:sp>
      <p:sp>
        <p:nvSpPr>
          <p:cNvPr id="8" name="Rectangle 7">
            <a:extLst>
              <a:ext uri="{FF2B5EF4-FFF2-40B4-BE49-F238E27FC236}">
                <a16:creationId xmlns:a16="http://schemas.microsoft.com/office/drawing/2014/main" id="{2D90CFFC-3CE8-467D-9CDC-A5F7FA629A43}"/>
              </a:ext>
            </a:extLst>
          </p:cNvPr>
          <p:cNvSpPr/>
          <p:nvPr/>
        </p:nvSpPr>
        <p:spPr>
          <a:xfrm>
            <a:off x="4807390"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dirty="0">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dirty="0">
                <a:solidFill>
                  <a:schemeClr val="tx1"/>
                </a:solidFill>
                <a:highlight>
                  <a:srgbClr val="FFFFFF"/>
                </a:highlight>
                <a:latin typeface="Lato"/>
                <a:ea typeface="Lato"/>
                <a:cs typeface="Lato"/>
              </a:rPr>
              <a:t>Family Maths Toolkit </a:t>
            </a:r>
            <a:r>
              <a:rPr lang="en-US" sz="1400" dirty="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Materials to deliver </a:t>
            </a:r>
            <a:r>
              <a:rPr lang="en-US" sz="1400" b="1" dirty="0">
                <a:solidFill>
                  <a:schemeClr val="tx1"/>
                </a:solidFill>
                <a:highlight>
                  <a:srgbClr val="FFFFFF"/>
                </a:highlight>
                <a:latin typeface="Lato"/>
                <a:ea typeface="Lato"/>
                <a:cs typeface="Lato"/>
              </a:rPr>
              <a:t>‘Help Your Child Love Maths!’ </a:t>
            </a:r>
            <a:r>
              <a:rPr lang="en-US" sz="1400" dirty="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Access to the </a:t>
            </a:r>
            <a:r>
              <a:rPr lang="en-US" sz="1400" b="1" dirty="0">
                <a:solidFill>
                  <a:schemeClr val="tx1"/>
                </a:solidFill>
                <a:highlight>
                  <a:srgbClr val="FFFFFF"/>
                </a:highlight>
                <a:latin typeface="Lato"/>
                <a:ea typeface="Lato"/>
                <a:cs typeface="Lato"/>
              </a:rPr>
              <a:t>National Numeracy Challenge </a:t>
            </a:r>
            <a:r>
              <a:rPr lang="en-US" sz="1400" dirty="0">
                <a:solidFill>
                  <a:schemeClr val="tx1"/>
                </a:solidFill>
                <a:highlight>
                  <a:srgbClr val="FFFFFF"/>
                </a:highlight>
                <a:latin typeface="Lato"/>
                <a:ea typeface="Lato"/>
                <a:cs typeface="Lato"/>
              </a:rPr>
              <a:t>for staff and parents.</a:t>
            </a:r>
            <a:r>
              <a:rPr lang="en-US" sz="1800" dirty="0">
                <a:latin typeface="Lato"/>
                <a:ea typeface="Lato"/>
                <a:cs typeface="Lato"/>
              </a:rPr>
              <a:t>.</a:t>
            </a:r>
            <a:endParaRPr lang="en-GB" dirty="0">
              <a:latin typeface="Lato"/>
              <a:ea typeface="Lato"/>
              <a:cs typeface="Lato"/>
            </a:endParaRPr>
          </a:p>
        </p:txBody>
      </p:sp>
      <p:sp>
        <p:nvSpPr>
          <p:cNvPr id="10" name="Rectangle 9">
            <a:extLst>
              <a:ext uri="{FF2B5EF4-FFF2-40B4-BE49-F238E27FC236}">
                <a16:creationId xmlns:a16="http://schemas.microsoft.com/office/drawing/2014/main" id="{B3E512AB-24E2-FE7B-2D20-4EF5E5C76B93}"/>
              </a:ext>
            </a:extLst>
          </p:cNvPr>
          <p:cNvSpPr/>
          <p:nvPr/>
        </p:nvSpPr>
        <p:spPr>
          <a:xfrm>
            <a:off x="4807389"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dirty="0">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dirty="0">
                <a:solidFill>
                  <a:schemeClr val="tx1"/>
                </a:solidFill>
                <a:highlight>
                  <a:srgbClr val="FFFFFF"/>
                </a:highlight>
                <a:latin typeface="Lato"/>
                <a:ea typeface="Lato"/>
                <a:cs typeface="Lato"/>
              </a:rPr>
              <a:t>Ongoing support</a:t>
            </a:r>
            <a:r>
              <a:rPr lang="en-US" sz="1400" dirty="0">
                <a:solidFill>
                  <a:schemeClr val="tx1"/>
                </a:solidFill>
                <a:highlight>
                  <a:srgbClr val="FFFFFF"/>
                </a:highlight>
                <a:latin typeface="Lato"/>
                <a:ea typeface="Lato"/>
                <a:cs typeface="Lato"/>
              </a:rPr>
              <a:t> from a dedicated National Numeracy team throughout the programme.</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Access to an online</a:t>
            </a:r>
            <a:r>
              <a:rPr lang="en-US" sz="1400" b="1" dirty="0">
                <a:solidFill>
                  <a:schemeClr val="tx1"/>
                </a:solidFill>
                <a:highlight>
                  <a:srgbClr val="FFFFFF"/>
                </a:highlight>
                <a:latin typeface="Lato"/>
                <a:ea typeface="Lato"/>
                <a:cs typeface="Lato"/>
              </a:rPr>
              <a:t> resource hub</a:t>
            </a:r>
            <a:r>
              <a:rPr lang="en-US" sz="1400" dirty="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Termly online </a:t>
            </a:r>
            <a:r>
              <a:rPr lang="en-US" sz="1400" b="1" dirty="0">
                <a:solidFill>
                  <a:schemeClr val="tx1"/>
                </a:solidFill>
                <a:highlight>
                  <a:srgbClr val="FFFFFF"/>
                </a:highlight>
                <a:latin typeface="Lato"/>
                <a:ea typeface="Lato"/>
                <a:cs typeface="Lato"/>
              </a:rPr>
              <a:t>forums </a:t>
            </a:r>
            <a:r>
              <a:rPr lang="en-US" sz="1400" dirty="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dirty="0">
                <a:solidFill>
                  <a:schemeClr val="tx1"/>
                </a:solidFill>
                <a:highlight>
                  <a:srgbClr val="FFFFFF"/>
                </a:highlight>
                <a:latin typeface="Lato"/>
                <a:ea typeface="Lato"/>
                <a:cs typeface="Lato"/>
              </a:rPr>
              <a:t>Termly </a:t>
            </a:r>
            <a:r>
              <a:rPr lang="en-US" sz="1400" b="1" dirty="0">
                <a:solidFill>
                  <a:schemeClr val="tx1"/>
                </a:solidFill>
                <a:highlight>
                  <a:srgbClr val="FFFFFF"/>
                </a:highlight>
                <a:latin typeface="Lato"/>
                <a:ea typeface="Lato"/>
                <a:cs typeface="Lato"/>
              </a:rPr>
              <a:t>newsletter</a:t>
            </a:r>
            <a:r>
              <a:rPr lang="en-US" sz="1400" dirty="0">
                <a:solidFill>
                  <a:schemeClr val="tx1"/>
                </a:solidFill>
                <a:highlight>
                  <a:srgbClr val="FFFFFF"/>
                </a:highlight>
                <a:latin typeface="Lato"/>
                <a:ea typeface="Lato"/>
                <a:cs typeface="Lato"/>
              </a:rPr>
              <a:t>.</a:t>
            </a:r>
            <a:r>
              <a:rPr lang="en-US" sz="1800" dirty="0">
                <a:latin typeface="Lato"/>
                <a:ea typeface="Lato"/>
                <a:cs typeface="Lato"/>
              </a:rPr>
              <a:t>.</a:t>
            </a:r>
            <a:endParaRPr lang="en-GB" dirty="0">
              <a:latin typeface="Lato"/>
              <a:ea typeface="Lato"/>
              <a:cs typeface="Lato"/>
            </a:endParaRPr>
          </a:p>
        </p:txBody>
      </p:sp>
      <p:pic>
        <p:nvPicPr>
          <p:cNvPr id="4" name="Graphic 3" descr="Harvey Balls 0% with solid fill">
            <a:extLst>
              <a:ext uri="{FF2B5EF4-FFF2-40B4-BE49-F238E27FC236}">
                <a16:creationId xmlns:a16="http://schemas.microsoft.com/office/drawing/2014/main" id="{A5E694A5-BDDB-0DD3-C83F-9549FDEB20A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6" name="Graphic 5" descr="Harvey Balls 15% with solid fill">
            <a:extLst>
              <a:ext uri="{FF2B5EF4-FFF2-40B4-BE49-F238E27FC236}">
                <a16:creationId xmlns:a16="http://schemas.microsoft.com/office/drawing/2014/main" id="{E8674593-5B79-7C19-2DAA-22DEAAE9F86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2" name="Graphic 11" descr="Tea with solid fill">
            <a:extLst>
              <a:ext uri="{FF2B5EF4-FFF2-40B4-BE49-F238E27FC236}">
                <a16:creationId xmlns:a16="http://schemas.microsoft.com/office/drawing/2014/main" id="{067B8EEC-E927-91AA-2A6C-A37BE8EEC0B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4" name="Graphic 13" descr="Harvey Balls 40% with solid fill">
            <a:extLst>
              <a:ext uri="{FF2B5EF4-FFF2-40B4-BE49-F238E27FC236}">
                <a16:creationId xmlns:a16="http://schemas.microsoft.com/office/drawing/2014/main" id="{E2C28EE2-B1A4-3CCE-397A-72471C6C74F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6" name="Graphic 15" descr="Harvey Balls 25% with solid fill">
            <a:extLst>
              <a:ext uri="{FF2B5EF4-FFF2-40B4-BE49-F238E27FC236}">
                <a16:creationId xmlns:a16="http://schemas.microsoft.com/office/drawing/2014/main" id="{4B335A3A-A222-3614-25DA-219AEDDF3C6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8" name="Graphic 17" descr="Harvey Balls 100% with solid fill">
            <a:extLst>
              <a:ext uri="{FF2B5EF4-FFF2-40B4-BE49-F238E27FC236}">
                <a16:creationId xmlns:a16="http://schemas.microsoft.com/office/drawing/2014/main" id="{09ADAA6D-05B0-5906-018F-02A5332D9B3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0" name="Graphic 19" descr="Harvey Balls 65% with solid fill">
            <a:extLst>
              <a:ext uri="{FF2B5EF4-FFF2-40B4-BE49-F238E27FC236}">
                <a16:creationId xmlns:a16="http://schemas.microsoft.com/office/drawing/2014/main" id="{6CCA4676-9153-CB58-27DD-9D10BD74172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2" name="Graphic 21" descr="Harvey Balls 90% with solid fill">
            <a:extLst>
              <a:ext uri="{FF2B5EF4-FFF2-40B4-BE49-F238E27FC236}">
                <a16:creationId xmlns:a16="http://schemas.microsoft.com/office/drawing/2014/main" id="{D9A49121-2CC6-5860-E4EE-11207C25E3C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
        <p:nvSpPr>
          <p:cNvPr id="3" name="Rectangle 2">
            <a:extLst>
              <a:ext uri="{FF2B5EF4-FFF2-40B4-BE49-F238E27FC236}">
                <a16:creationId xmlns:a16="http://schemas.microsoft.com/office/drawing/2014/main" id="{A23B75B1-86F9-F7CE-F9F2-7986E3F92795}"/>
              </a:ext>
            </a:extLst>
          </p:cNvPr>
          <p:cNvSpPr/>
          <p:nvPr/>
        </p:nvSpPr>
        <p:spPr>
          <a:xfrm>
            <a:off x="803564" y="2222000"/>
            <a:ext cx="3802206" cy="21751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Adnoddau</a:t>
            </a:r>
          </a:p>
          <a:p>
            <a:pPr marL="285750" indent="-285750" fontAlgn="base">
              <a:buFont typeface="Arial" pitchFamily="34" charset="0"/>
              <a:buChar char="•"/>
              <a:defRPr b="0" i="0"/>
            </a:pPr>
            <a:r>
              <a:rPr lang="1106" sz="1350" b="0" dirty="0">
                <a:solidFill>
                  <a:schemeClr val="tx1"/>
                </a:solidFill>
                <a:highlight>
                  <a:srgbClr val="FFFFFF"/>
                </a:highlight>
                <a:latin typeface="Lato"/>
                <a:ea typeface="Lato"/>
                <a:cs typeface="Lato"/>
              </a:rPr>
              <a:t>Gweithgareddau a llyfrau lloffion y </a:t>
            </a:r>
            <a:r>
              <a:rPr lang="1106" sz="1350" b="1" dirty="0">
                <a:solidFill>
                  <a:schemeClr val="tx1"/>
                </a:solidFill>
                <a:highlight>
                  <a:srgbClr val="FFFFFF"/>
                </a:highlight>
                <a:latin typeface="Lato"/>
                <a:ea typeface="Lato"/>
                <a:cs typeface="Lato"/>
              </a:rPr>
              <a:t>Pecyn Cymorth Mathemateg i'r Teulu </a:t>
            </a:r>
            <a:r>
              <a:rPr lang="1106" sz="1350" b="0" dirty="0">
                <a:solidFill>
                  <a:schemeClr val="tx1"/>
                </a:solidFill>
                <a:highlight>
                  <a:srgbClr val="FFFFFF"/>
                </a:highlight>
                <a:latin typeface="Lato"/>
                <a:ea typeface="Lato"/>
                <a:cs typeface="Lato"/>
              </a:rPr>
              <a:t>ar gyfer pob disgybl</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ar gyfer cyfathrebu â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Deunyddiau i gynnal gweithdai </a:t>
            </a:r>
            <a:r>
              <a:rPr lang="1106" sz="1350" b="1" dirty="0">
                <a:solidFill>
                  <a:schemeClr val="tx1"/>
                </a:solidFill>
                <a:highlight>
                  <a:srgbClr val="FFFFFF"/>
                </a:highlight>
                <a:latin typeface="Lato"/>
                <a:ea typeface="Lato"/>
                <a:cs typeface="Lato"/>
              </a:rPr>
              <a:t>‘Helpu Eich Plentyn i Fwynhau Mathemateg!’</a:t>
            </a:r>
            <a:r>
              <a:rPr lang="1106" sz="1350" dirty="0">
                <a:solidFill>
                  <a:schemeClr val="tx1"/>
                </a:solidFill>
                <a:highlight>
                  <a:srgbClr val="FFFFFF"/>
                </a:highlight>
                <a:latin typeface="Lato"/>
                <a:ea typeface="Lato"/>
                <a:cs typeface="Lato"/>
              </a:rPr>
              <a:t> ar gyfer rhieni</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y </a:t>
            </a:r>
            <a:r>
              <a:rPr lang="1106" sz="1350" b="1" dirty="0">
                <a:solidFill>
                  <a:schemeClr val="tx1"/>
                </a:solidFill>
                <a:highlight>
                  <a:srgbClr val="FFFFFF"/>
                </a:highlight>
                <a:latin typeface="Lato"/>
                <a:ea typeface="Lato"/>
                <a:cs typeface="Lato"/>
              </a:rPr>
              <a:t>National Numeracy Challenge</a:t>
            </a:r>
            <a:r>
              <a:rPr lang="1106" sz="1350" dirty="0">
                <a:solidFill>
                  <a:schemeClr val="tx1"/>
                </a:solidFill>
                <a:highlight>
                  <a:srgbClr val="FFFFFF"/>
                </a:highlight>
                <a:latin typeface="Lato"/>
                <a:ea typeface="Lato"/>
                <a:cs typeface="Lato"/>
              </a:rPr>
              <a:t> i staff a rhieni</a:t>
            </a:r>
            <a:endParaRPr lang="en-GB" sz="1350" dirty="0">
              <a:latin typeface="Lato"/>
              <a:ea typeface="Lato"/>
              <a:cs typeface="Lato"/>
            </a:endParaRPr>
          </a:p>
        </p:txBody>
      </p:sp>
      <p:sp>
        <p:nvSpPr>
          <p:cNvPr id="5" name="Rectangle 4">
            <a:extLst>
              <a:ext uri="{FF2B5EF4-FFF2-40B4-BE49-F238E27FC236}">
                <a16:creationId xmlns:a16="http://schemas.microsoft.com/office/drawing/2014/main" id="{22DE4D4E-F81A-85B8-5F96-FE47C6220321}"/>
              </a:ext>
            </a:extLst>
          </p:cNvPr>
          <p:cNvSpPr/>
          <p:nvPr/>
        </p:nvSpPr>
        <p:spPr>
          <a:xfrm>
            <a:off x="803563" y="4508625"/>
            <a:ext cx="3802206" cy="193540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defRPr b="0" i="0"/>
            </a:pPr>
            <a:r>
              <a:rPr lang="1106" sz="1350" b="1" dirty="0">
                <a:solidFill>
                  <a:srgbClr val="000000"/>
                </a:solidFill>
                <a:latin typeface="Lato"/>
                <a:ea typeface="Lato"/>
                <a:cs typeface="Lato"/>
              </a:rPr>
              <a:t>Cymorth</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Cymorth parhaus </a:t>
            </a:r>
            <a:r>
              <a:rPr lang="1106" sz="1350" b="0" dirty="0">
                <a:solidFill>
                  <a:schemeClr val="tx1"/>
                </a:solidFill>
                <a:highlight>
                  <a:srgbClr val="FFFFFF"/>
                </a:highlight>
                <a:latin typeface="Lato"/>
                <a:ea typeface="Lato"/>
                <a:cs typeface="Lato"/>
              </a:rPr>
              <a:t>gan dîm pwrpasol National Numeracy trwy gydol y rhaglen</a:t>
            </a:r>
          </a:p>
          <a:p>
            <a:pPr marL="285750" indent="-285750" fontAlgn="base">
              <a:buFont typeface="Arial" pitchFamily="34" charset="0"/>
              <a:buChar char="•"/>
              <a:defRPr b="0" i="0"/>
            </a:pPr>
            <a:r>
              <a:rPr lang="1106" sz="1350" dirty="0">
                <a:solidFill>
                  <a:schemeClr val="tx1"/>
                </a:solidFill>
                <a:highlight>
                  <a:srgbClr val="FFFFFF"/>
                </a:highlight>
                <a:latin typeface="Lato"/>
                <a:ea typeface="Lato"/>
                <a:cs typeface="Lato"/>
              </a:rPr>
              <a:t>Mynediad at </a:t>
            </a:r>
            <a:r>
              <a:rPr lang="1106" sz="1350" b="1" dirty="0">
                <a:solidFill>
                  <a:schemeClr val="tx1"/>
                </a:solidFill>
                <a:highlight>
                  <a:srgbClr val="FFFFFF"/>
                </a:highlight>
                <a:latin typeface="Lato"/>
                <a:ea typeface="Lato"/>
                <a:cs typeface="Lato"/>
              </a:rPr>
              <a:t>hwb adnoddau</a:t>
            </a:r>
            <a:r>
              <a:rPr lang="1106" sz="1350" dirty="0">
                <a:solidFill>
                  <a:schemeClr val="tx1"/>
                </a:solidFill>
                <a:highlight>
                  <a:srgbClr val="FFFFFF"/>
                </a:highlight>
                <a:latin typeface="Lato"/>
                <a:ea typeface="Lato"/>
                <a:cs typeface="Lato"/>
              </a:rPr>
              <a:t> ar-lein</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Fforymau </a:t>
            </a:r>
            <a:r>
              <a:rPr lang="1106" sz="1350" dirty="0">
                <a:solidFill>
                  <a:schemeClr val="tx1"/>
                </a:solidFill>
                <a:highlight>
                  <a:srgbClr val="FFFFFF"/>
                </a:highlight>
                <a:latin typeface="Lato"/>
                <a:ea typeface="Lato"/>
                <a:cs typeface="Lato"/>
              </a:rPr>
              <a:t>ar-lein bob tymor gydag ysgolion eraill i rannu llwyddiannau a heriau</a:t>
            </a:r>
          </a:p>
          <a:p>
            <a:pPr marL="285750" indent="-285750" fontAlgn="base">
              <a:buFont typeface="Arial" pitchFamily="34" charset="0"/>
              <a:buChar char="•"/>
              <a:defRPr b="0" i="0"/>
            </a:pPr>
            <a:r>
              <a:rPr lang="1106" sz="1350" b="1" dirty="0">
                <a:solidFill>
                  <a:schemeClr val="tx1"/>
                </a:solidFill>
                <a:highlight>
                  <a:srgbClr val="FFFFFF"/>
                </a:highlight>
                <a:latin typeface="Lato"/>
                <a:ea typeface="Lato"/>
                <a:cs typeface="Lato"/>
              </a:rPr>
              <a:t>Cylchlythyr</a:t>
            </a:r>
            <a:r>
              <a:rPr lang="1106" sz="1350" dirty="0">
                <a:solidFill>
                  <a:schemeClr val="tx1"/>
                </a:solidFill>
                <a:highlight>
                  <a:srgbClr val="FFFFFF"/>
                </a:highlight>
                <a:latin typeface="Lato"/>
                <a:ea typeface="Lato"/>
                <a:cs typeface="Lato"/>
              </a:rPr>
              <a:t> tymhorol</a:t>
            </a:r>
            <a:endParaRPr lang="en-GB" sz="1350" dirty="0">
              <a:latin typeface="Lato"/>
              <a:ea typeface="Lato"/>
              <a:cs typeface="Lato"/>
            </a:endParaRPr>
          </a:p>
        </p:txBody>
      </p:sp>
    </p:spTree>
    <p:extLst>
      <p:ext uri="{BB962C8B-B14F-4D97-AF65-F5344CB8AC3E}">
        <p14:creationId xmlns:p14="http://schemas.microsoft.com/office/powerpoint/2010/main" val="3114132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7629B3-6E4F-9617-83A7-6F630DC9F3E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0299CD2-C5D9-B01F-643F-2FFB8709660C}"/>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dirty="0"/>
              <a:t>Resource Hub</a:t>
            </a:r>
          </a:p>
          <a:p>
            <a:pPr>
              <a:spcAft>
                <a:spcPts val="600"/>
              </a:spcAft>
            </a:pPr>
            <a:r>
              <a:rPr lang="1106" sz="3000" b="1" dirty="0"/>
              <a:t>Hwb Adnoddau</a:t>
            </a:r>
          </a:p>
        </p:txBody>
      </p:sp>
      <p:sp>
        <p:nvSpPr>
          <p:cNvPr id="4" name="TextBox 3">
            <a:extLst>
              <a:ext uri="{FF2B5EF4-FFF2-40B4-BE49-F238E27FC236}">
                <a16:creationId xmlns:a16="http://schemas.microsoft.com/office/drawing/2014/main" id="{0F630A80-C5D8-7B96-EFC6-D1B7D48867D7}"/>
              </a:ext>
            </a:extLst>
          </p:cNvPr>
          <p:cNvSpPr txBox="1"/>
          <p:nvPr/>
        </p:nvSpPr>
        <p:spPr>
          <a:xfrm>
            <a:off x="889729" y="2355199"/>
            <a:ext cx="3005930" cy="4401205"/>
          </a:xfrm>
          <a:prstGeom prst="rect">
            <a:avLst/>
          </a:prstGeom>
          <a:noFill/>
        </p:spPr>
        <p:txBody>
          <a:bodyPr wrap="square" lIns="91440" tIns="45720" rIns="91440" bIns="45720" rtlCol="0" anchor="t">
            <a:spAutoFit/>
          </a:bodyPr>
          <a:lstStyle/>
          <a:p>
            <a:r>
              <a:rPr lang="en-GB" sz="1600" dirty="0">
                <a:latin typeface="Lato" panose="020F0502020204030203" pitchFamily="34" charset="0"/>
                <a:ea typeface="Lato" panose="020F0502020204030203" pitchFamily="34" charset="0"/>
                <a:cs typeface="Lato" panose="020F0502020204030203" pitchFamily="34" charset="0"/>
              </a:rPr>
              <a:t>Online pages with all information and resources about the Schools &amp; Families Programme. </a:t>
            </a:r>
          </a:p>
          <a:p>
            <a:endParaRPr lang="en-GB" sz="1600" dirty="0">
              <a:latin typeface="Lato" panose="020F0502020204030203" pitchFamily="34" charset="0"/>
              <a:ea typeface="Lato" panose="020F0502020204030203" pitchFamily="34" charset="0"/>
              <a:cs typeface="Lato" panose="020F0502020204030203" pitchFamily="34" charset="0"/>
            </a:endParaRPr>
          </a:p>
          <a:p>
            <a:r>
              <a:rPr lang="en-GB" sz="1600" dirty="0">
                <a:latin typeface="Lato" panose="020F0502020204030203" pitchFamily="34" charset="0"/>
                <a:ea typeface="Lato" panose="020F0502020204030203" pitchFamily="34" charset="0"/>
                <a:cs typeface="Lato" panose="020F0502020204030203" pitchFamily="34" charset="0"/>
              </a:rPr>
              <a:t>All resources can be downloaded.</a:t>
            </a:r>
          </a:p>
          <a:p>
            <a:endParaRPr lang="en-GB" sz="1600" dirty="0">
              <a:latin typeface="Lato" panose="020F0502020204030203" pitchFamily="34" charset="0"/>
              <a:ea typeface="Lato" panose="020F0502020204030203" pitchFamily="34" charset="0"/>
              <a:cs typeface="Lato" panose="020F0502020204030203" pitchFamily="34" charset="0"/>
            </a:endParaRPr>
          </a:p>
          <a:p>
            <a:pPr>
              <a:defRPr b="0" i="0"/>
            </a:pPr>
            <a:r>
              <a:rPr lang="1106" sz="1600" dirty="0">
                <a:latin typeface="Lato" panose="020F0502020204030203" pitchFamily="34" charset="77"/>
                <a:ea typeface="Lato" panose="020F0502020204030203" pitchFamily="34" charset="0"/>
                <a:cs typeface="Lato" panose="020F0502020204030203" pitchFamily="34" charset="0"/>
              </a:rPr>
              <a:t>Tudalennau ar-lein sy'n cynnwys yr holl wybodaeth ac adnoddau mewn perthynas â'r Rhaglen Ysgolion a Theuluoedd.</a:t>
            </a:r>
          </a:p>
          <a:p>
            <a:endParaRPr lang="en-GB" sz="1600" dirty="0">
              <a:latin typeface="Lato"/>
              <a:ea typeface="Lato"/>
              <a:cs typeface="Lato"/>
            </a:endParaRPr>
          </a:p>
          <a:p>
            <a:pPr>
              <a:defRPr b="0" i="0"/>
            </a:pPr>
            <a:r>
              <a:rPr lang="1106" sz="1600" dirty="0">
                <a:latin typeface="Lato" panose="020F0502020204030203" pitchFamily="34" charset="77"/>
                <a:ea typeface="Lato" panose="020F0502020204030203" pitchFamily="34" charset="0"/>
                <a:cs typeface="Lato" panose="020F0502020204030203" pitchFamily="34" charset="0"/>
              </a:rPr>
              <a:t>Gellir lawrlwytho'r holl adnoddau. </a:t>
            </a:r>
            <a:endParaRPr lang="en-GB" sz="1600" dirty="0">
              <a:latin typeface="Lato" panose="020F0502020204030203" pitchFamily="34" charset="0"/>
              <a:ea typeface="Lato" panose="020F0502020204030203" pitchFamily="34" charset="0"/>
              <a:cs typeface="Lato" panose="020F0502020204030203" pitchFamily="34" charset="0"/>
            </a:endParaRPr>
          </a:p>
          <a:p>
            <a:endParaRPr lang="en-GB" sz="1600" dirty="0">
              <a:latin typeface="Lato" panose="020F0502020204030203" pitchFamily="34" charset="0"/>
              <a:ea typeface="Lato" panose="020F0502020204030203" pitchFamily="34" charset="0"/>
              <a:cs typeface="Lato" panose="020F0502020204030203" pitchFamily="34" charset="0"/>
            </a:endParaRPr>
          </a:p>
        </p:txBody>
      </p:sp>
      <p:pic>
        <p:nvPicPr>
          <p:cNvPr id="5" name="Picture 4" descr="A group of children in a classroom raising their hands&#10;&#10;Description automatically generated">
            <a:extLst>
              <a:ext uri="{FF2B5EF4-FFF2-40B4-BE49-F238E27FC236}">
                <a16:creationId xmlns:a16="http://schemas.microsoft.com/office/drawing/2014/main" id="{50E8446E-3BAD-2FA9-4F5A-E07B729B827A}"/>
              </a:ext>
            </a:extLst>
          </p:cNvPr>
          <p:cNvPicPr>
            <a:picLocks noChangeAspect="1"/>
          </p:cNvPicPr>
          <p:nvPr/>
        </p:nvPicPr>
        <p:blipFill>
          <a:blip r:embed="rId2"/>
          <a:stretch>
            <a:fillRect/>
          </a:stretch>
        </p:blipFill>
        <p:spPr>
          <a:xfrm>
            <a:off x="4678654" y="268017"/>
            <a:ext cx="4051616" cy="3032016"/>
          </a:xfrm>
          <a:prstGeom prst="rect">
            <a:avLst/>
          </a:prstGeom>
        </p:spPr>
      </p:pic>
      <p:pic>
        <p:nvPicPr>
          <p:cNvPr id="6" name="Graphic 5" descr="Harvey Balls 0% with solid fill">
            <a:extLst>
              <a:ext uri="{FF2B5EF4-FFF2-40B4-BE49-F238E27FC236}">
                <a16:creationId xmlns:a16="http://schemas.microsoft.com/office/drawing/2014/main" id="{F971EE1D-2C92-1110-C07B-D9BAD7CF5D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3A5F22C5-FF9C-8664-DE89-3581752CE91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804CE9EB-58CA-3A31-FACD-96C9C6B03ED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F501024C-0908-8731-DAA5-0C3ED0F9D41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14" name="Graphic 13" descr="Harvey Balls 25% with solid fill">
            <a:extLst>
              <a:ext uri="{FF2B5EF4-FFF2-40B4-BE49-F238E27FC236}">
                <a16:creationId xmlns:a16="http://schemas.microsoft.com/office/drawing/2014/main" id="{9632AF5A-0A46-572E-9EBF-7629AA918DB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16" name="Graphic 15" descr="Harvey Balls 100% with solid fill">
            <a:extLst>
              <a:ext uri="{FF2B5EF4-FFF2-40B4-BE49-F238E27FC236}">
                <a16:creationId xmlns:a16="http://schemas.microsoft.com/office/drawing/2014/main" id="{76ED2ACC-9E05-5DCB-37A7-C19F4FEE5B2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18" name="Graphic 17" descr="Harvey Balls 65% with solid fill">
            <a:extLst>
              <a:ext uri="{FF2B5EF4-FFF2-40B4-BE49-F238E27FC236}">
                <a16:creationId xmlns:a16="http://schemas.microsoft.com/office/drawing/2014/main" id="{6ADF9A1C-EC82-5F20-CE2B-C536925B3F3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0" name="Graphic 19" descr="Harvey Balls 90% with solid fill">
            <a:extLst>
              <a:ext uri="{FF2B5EF4-FFF2-40B4-BE49-F238E27FC236}">
                <a16:creationId xmlns:a16="http://schemas.microsoft.com/office/drawing/2014/main" id="{510271E3-1B07-6D47-0B8A-6EB29BA259A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cxnSp>
        <p:nvCxnSpPr>
          <p:cNvPr id="3" name="Straight Connector 2">
            <a:extLst>
              <a:ext uri="{FF2B5EF4-FFF2-40B4-BE49-F238E27FC236}">
                <a16:creationId xmlns:a16="http://schemas.microsoft.com/office/drawing/2014/main" id="{121BDF6E-9B94-AE09-2CBA-D5E008E73B8B}"/>
              </a:ext>
            </a:extLst>
          </p:cNvPr>
          <p:cNvCxnSpPr>
            <a:cxnSpLocks/>
          </p:cNvCxnSpPr>
          <p:nvPr/>
        </p:nvCxnSpPr>
        <p:spPr>
          <a:xfrm flipH="1">
            <a:off x="889729" y="4230557"/>
            <a:ext cx="2749583" cy="0"/>
          </a:xfrm>
          <a:prstGeom prst="line">
            <a:avLst/>
          </a:prstGeom>
          <a:ln w="28575">
            <a:solidFill>
              <a:srgbClr val="F39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415613"/>
      </p:ext>
    </p:extLst>
  </p:cSld>
  <p:clrMapOvr>
    <a:masterClrMapping/>
  </p:clrMapOvr>
</p:sld>
</file>

<file path=ppt/theme/theme1.xml><?xml version="1.0" encoding="utf-8"?>
<a:theme xmlns:a="http://schemas.openxmlformats.org/drawingml/2006/main" name="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C9A714F8-F978-4543-A9A3-1B58A6CD18BA}"/>
    </a:ext>
  </a:extLst>
</a:theme>
</file>

<file path=ppt/theme/theme3.xml><?xml version="1.0" encoding="utf-8"?>
<a:theme xmlns:a="http://schemas.openxmlformats.org/drawingml/2006/main" name="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4.xml><?xml version="1.0" encoding="utf-8"?>
<a:theme xmlns:a="http://schemas.openxmlformats.org/drawingml/2006/main" name="1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5.xml><?xml version="1.0" encoding="utf-8"?>
<a:theme xmlns:a="http://schemas.openxmlformats.org/drawingml/2006/main" name="1_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6.xml><?xml version="1.0" encoding="utf-8"?>
<a:theme xmlns:a="http://schemas.openxmlformats.org/drawingml/2006/main" name="2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6" ma:contentTypeDescription="Create a new document." ma:contentTypeScope="" ma:versionID="83cd5c14da3ad9767302beb53dbab8f2">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4ead9883eced86c072ecdaac548be82f"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minOccurs="0"/>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nillable="true"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element name="MediaServiceBillingMetadata" ma:index="5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lcf76f155ced4ddcb4097134ff3c332f xmlns="3d4fb1ce-7578-4a36-b24b-8490e06c8395">
      <Terms xmlns="http://schemas.microsoft.com/office/infopath/2007/PartnerControls"/>
    </lcf76f155ced4ddcb4097134ff3c332f>
    <Next_x0020_Strategic_x0020_meeting xmlns="3d4fb1ce-7578-4a36-b24b-8490e06c8395" xsi:nil="true"/>
    <End_x0020_date xmlns="3d4fb1ce-7578-4a36-b24b-8490e06c8395" xsi:nil="true"/>
    <zygd xmlns="3d4fb1ce-7578-4a36-b24b-8490e06c8395" xsi:nil="true"/>
    <Project xmlns="3d4fb1ce-7578-4a36-b24b-8490e06c8395">BaNC</Project>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xsi:nil="true"/>
    <Priority xmlns="3d4fb1ce-7578-4a36-b24b-8490e06c8395" xsi:nil="true"/>
    <TaxCatchAll xmlns="5c446c59-e2cf-4ab6-976a-d41307e20e11"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03D58E-9EED-4B3B-A7EF-741BB06B3B24}">
  <ds:schemaRefs>
    <ds:schemaRef ds:uri="3d4fb1ce-7578-4a36-b24b-8490e06c8395"/>
    <ds:schemaRef ds:uri="5c446c59-e2cf-4ab6-976a-d41307e20e11"/>
    <ds:schemaRef ds:uri="b072cec8-3e9d-43cd-90c2-d7a855a423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4B312D9-3216-489F-8B79-236ACD26AC75}">
  <ds:schemaRefs>
    <ds:schemaRef ds:uri="http://purl.org/dc/elements/1.1/"/>
    <ds:schemaRef ds:uri="http://schemas.microsoft.com/office/infopath/2007/PartnerControls"/>
    <ds:schemaRef ds:uri="http://schemas.openxmlformats.org/package/2006/metadata/core-properties"/>
    <ds:schemaRef ds:uri="5c446c59-e2cf-4ab6-976a-d41307e20e11"/>
    <ds:schemaRef ds:uri="b072cec8-3e9d-43cd-90c2-d7a855a423e0"/>
    <ds:schemaRef ds:uri="http://www.w3.org/XML/1998/namespace"/>
    <ds:schemaRef ds:uri="http://schemas.microsoft.com/office/2006/documentManagement/types"/>
    <ds:schemaRef ds:uri="3d4fb1ce-7578-4a36-b24b-8490e06c8395"/>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5634D13C-AAD7-4E7F-95C2-4CF1D786F4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NNChampions</Template>
  <TotalTime>262</TotalTime>
  <Words>4705</Words>
  <Application>Microsoft Office PowerPoint</Application>
  <PresentationFormat>On-screen Show (4:3)</PresentationFormat>
  <Paragraphs>592</Paragraphs>
  <Slides>51</Slides>
  <Notes>1</Notes>
  <HiddenSlides>0</HiddenSlides>
  <MMClips>1</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51</vt:i4>
      </vt:variant>
    </vt:vector>
  </HeadingPairs>
  <TitlesOfParts>
    <vt:vector size="63" baseType="lpstr">
      <vt:lpstr>Aptos</vt:lpstr>
      <vt:lpstr>Arial</vt:lpstr>
      <vt:lpstr>Calibri</vt:lpstr>
      <vt:lpstr>Lato</vt:lpstr>
      <vt:lpstr>Rubik Medium</vt:lpstr>
      <vt:lpstr>Rubik SemiBold</vt:lpstr>
      <vt:lpstr>NNChampions</vt:lpstr>
      <vt:lpstr>Title page</vt:lpstr>
      <vt:lpstr>Content page (no falling numbers)</vt:lpstr>
      <vt:lpstr>1_NNChampions</vt:lpstr>
      <vt:lpstr>1_Content page (no falling numbers)</vt:lpstr>
      <vt:lpstr>2_NNChampions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Barnes</dc:creator>
  <cp:lastModifiedBy>Lizzie Green</cp:lastModifiedBy>
  <cp:revision>112</cp:revision>
  <dcterms:created xsi:type="dcterms:W3CDTF">2022-11-09T11:42:23Z</dcterms:created>
  <dcterms:modified xsi:type="dcterms:W3CDTF">2025-10-24T14:13:25Z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